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media/image4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71" r:id="rId3"/>
    <p:sldId id="261" r:id="rId4"/>
    <p:sldId id="272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60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Open Sans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FAB8"/>
    <a:srgbClr val="065CAB"/>
    <a:srgbClr val="0046A2"/>
    <a:srgbClr val="D1D1D1"/>
    <a:srgbClr val="F1BE29"/>
    <a:srgbClr val="7BC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>
      <p:cViewPr varScale="1">
        <p:scale>
          <a:sx n="153" d="100"/>
          <a:sy n="153" d="100"/>
        </p:scale>
        <p:origin x="484" y="100"/>
      </p:cViewPr>
      <p:guideLst>
        <p:guide pos="347"/>
        <p:guide orient="horz" pos="1344"/>
        <p:guide orient="horz" pos="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customschemas.google.com/relationships/presentationmetadata" Target="meta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6369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:a16="http://schemas.microsoft.com/office/drawing/2014/main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:a16="http://schemas.microsoft.com/office/drawing/2014/main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:a16="http://schemas.microsoft.com/office/drawing/2014/main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:a16="http://schemas.microsoft.com/office/drawing/2014/main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:a16="http://schemas.microsoft.com/office/drawing/2014/main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 hasCustomPrompt="1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375ED264-9BE6-45D1-BEF5-3485B756C4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:a16="http://schemas.microsoft.com/office/drawing/2014/main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ALS Sector Bold" pitchFamily="2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ALS Sector Bold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:a16="http://schemas.microsoft.com/office/drawing/2014/main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ALS Sector Regular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8" r:id="rId3"/>
    <p:sldLayoutId id="2147483659" r:id="rId4"/>
    <p:sldLayoutId id="2147483661" r:id="rId5"/>
    <p:sldLayoutId id="2147483660" r:id="rId6"/>
    <p:sldLayoutId id="2147483662" r:id="rId7"/>
    <p:sldLayoutId id="2147483651" r:id="rId8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+mn-lt"/>
          <a:ea typeface="ALS Sector Regular" panose="02000000000000000000" pitchFamily="2" charset="0"/>
          <a:cs typeface="ALS Sector Regular" panose="020000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4598A-8D69-4EDC-8A16-7BF4EA847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287" y="1543049"/>
            <a:ext cx="9119010" cy="2241309"/>
          </a:xfrm>
        </p:spPr>
        <p:txBody>
          <a:bodyPr/>
          <a:lstStyle/>
          <a:p>
            <a:r>
              <a:rPr lang="ru" b="1" dirty="0">
                <a:latin typeface="Cera PRO" panose="00000500000000000000" pitchFamily="50" charset="0"/>
                <a:ea typeface="+mn-lt"/>
                <a:cs typeface="+mn-lt"/>
              </a:rPr>
              <a:t>Прогнозирование конечных свойств новых материалов (композиционных материалов). </a:t>
            </a:r>
            <a:endParaRPr lang="ru-RU" b="1" dirty="0">
              <a:latin typeface="Cera PRO" panose="00000500000000000000" pitchFamily="50" charset="0"/>
              <a:cs typeface="Calibri" panose="020F0502020204030204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C45695-17CA-4F1C-9AC0-19290977F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286" y="4363658"/>
            <a:ext cx="9119010" cy="874168"/>
          </a:xfrm>
        </p:spPr>
        <p:txBody>
          <a:bodyPr/>
          <a:lstStyle/>
          <a:p>
            <a:r>
              <a:rPr lang="ru-RU" sz="3200" b="1" dirty="0">
                <a:latin typeface="Cera PRO" panose="00000500000000000000" pitchFamily="50" charset="0"/>
              </a:rPr>
              <a:t>Шевардаев Максим Александрович</a:t>
            </a:r>
            <a:endParaRPr lang="en-US" sz="3200" b="1" dirty="0">
              <a:latin typeface="Cera PRO" panose="00000500000000000000" pitchFamily="50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F24CDC0-53B7-4D7C-9A7C-9177132A9367}"/>
              </a:ext>
            </a:extLst>
          </p:cNvPr>
          <p:cNvSpPr/>
          <p:nvPr/>
        </p:nvSpPr>
        <p:spPr>
          <a:xfrm>
            <a:off x="5189043" y="6172097"/>
            <a:ext cx="13596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Cera PRO" panose="00000500000000000000" pitchFamily="50" charset="0"/>
                <a:ea typeface="+mn-lt"/>
                <a:cs typeface="+mn-lt"/>
              </a:rPr>
              <a:t>Москва,</a:t>
            </a:r>
            <a:r>
              <a:rPr lang="ru" b="1" dirty="0">
                <a:solidFill>
                  <a:schemeClr val="bg1"/>
                </a:solidFill>
                <a:latin typeface="Cera PRO" panose="00000500000000000000" pitchFamily="50" charset="0"/>
                <a:ea typeface="+mn-lt"/>
                <a:cs typeface="+mn-lt"/>
              </a:rPr>
              <a:t> 20</a:t>
            </a:r>
            <a:r>
              <a:rPr lang="ru-RU" b="1" dirty="0">
                <a:solidFill>
                  <a:schemeClr val="bg1"/>
                </a:solidFill>
                <a:latin typeface="Cera PRO" panose="00000500000000000000" pitchFamily="50" charset="0"/>
                <a:ea typeface="+mn-lt"/>
                <a:cs typeface="+mn-lt"/>
              </a:rPr>
              <a:t>24</a:t>
            </a:r>
            <a:endParaRPr lang="ru-RU" b="1" dirty="0">
              <a:solidFill>
                <a:schemeClr val="bg1"/>
              </a:solidFill>
              <a:latin typeface="Cera PRO" panose="00000500000000000000" pitchFamily="5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7101" y="1710195"/>
            <a:ext cx="5838899" cy="3924770"/>
          </a:xfrm>
        </p:spPr>
        <p:txBody>
          <a:bodyPr>
            <a:noAutofit/>
          </a:bodyPr>
          <a:lstStyle/>
          <a:p>
            <a:pPr marL="76200" indent="0" algn="just">
              <a:buNone/>
            </a:pPr>
            <a:endParaRPr lang="ru-RU" sz="20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000" dirty="0"/>
              <a:t>Наилучший результат по метрике коэффициента детерминации (объясненная дисперсия) оказался у случайного леса.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000" dirty="0"/>
              <a:t>По иным метрикам наилучший результат у метода ближайших соседей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000" dirty="0"/>
              <a:t>Различия между метриками незначительны, поэтому сложно сказать какая модель лучше. Скорее всего, как и в предыдущем случае, ни одна модель не смогла выявить хоть какой-либо закономерности.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6CC3FE-49DC-4E57-BE64-FC71D0FE5E3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3217" y="1333690"/>
            <a:ext cx="5603383" cy="600690"/>
          </a:xfrm>
        </p:spPr>
        <p:txBody>
          <a:bodyPr>
            <a:normAutofit/>
          </a:bodyPr>
          <a:lstStyle/>
          <a:p>
            <a:r>
              <a:rPr lang="ru-RU" sz="2600" dirty="0"/>
              <a:t>Прочность при растяжении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79" y="469293"/>
            <a:ext cx="4511388" cy="666000"/>
            <a:chOff x="1476752" y="3499669"/>
            <a:chExt cx="4674546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2" y="3499669"/>
              <a:ext cx="4674546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Тестирование модели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3" name="Рисунок 12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BFDC39BE-1739-4E49-8D45-4603D8178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032" y="1710194"/>
            <a:ext cx="5581650" cy="1400175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C48E192-157A-4BD0-801A-3A24E9B65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032" y="3509734"/>
            <a:ext cx="5460031" cy="259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8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7101" y="1710194"/>
            <a:ext cx="5838899" cy="4241873"/>
          </a:xfrm>
        </p:spPr>
        <p:txBody>
          <a:bodyPr>
            <a:noAutofit/>
          </a:bodyPr>
          <a:lstStyle/>
          <a:p>
            <a:pPr marL="76200" indent="0" algn="just">
              <a:buNone/>
            </a:pPr>
            <a:endParaRPr lang="ru-RU" sz="20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000" dirty="0"/>
              <a:t>Результаты построенной архитектуры полносвязной нейронной сети оказались самыми низкими из имеющихся.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000" dirty="0"/>
              <a:t>Модификация архитектуры, а именно: добавление регуляризации в виде </a:t>
            </a:r>
            <a:r>
              <a:rPr lang="ru-RU" sz="2000" dirty="0" err="1"/>
              <a:t>dropout</a:t>
            </a:r>
            <a:r>
              <a:rPr lang="ru-RU" sz="2000" dirty="0"/>
              <a:t>, увеличение/уменьшение числа слоев и нейронов в слоях, изменение шага обучения и функции активации практически никак не повлияло на результаты работы нейронной сети.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000" dirty="0"/>
              <a:t>Возможно, проблема здесь ровно та же, что и в случае остальных моделей.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6CC3FE-49DC-4E57-BE64-FC71D0FE5E3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3217" y="1333690"/>
            <a:ext cx="5603383" cy="600690"/>
          </a:xfrm>
        </p:spPr>
        <p:txBody>
          <a:bodyPr>
            <a:normAutofit/>
          </a:bodyPr>
          <a:lstStyle/>
          <a:p>
            <a:r>
              <a:rPr lang="ru-RU" sz="2600" dirty="0"/>
              <a:t>Полносвязная нейронная сеть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79" y="469293"/>
            <a:ext cx="4511388" cy="666000"/>
            <a:chOff x="1476752" y="3499669"/>
            <a:chExt cx="4674546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2" y="3499669"/>
              <a:ext cx="4674546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Тестирование модели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3" name="Рисунок 12" descr="Изображение выглядит как текст, Шрифт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DD7994A2-BE2D-4B4F-B3F4-08CF17527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3491" y="1254877"/>
            <a:ext cx="1076325" cy="695325"/>
          </a:xfrm>
          <a:prstGeom prst="rect">
            <a:avLst/>
          </a:prstGeom>
        </p:spPr>
      </p:pic>
      <p:pic>
        <p:nvPicPr>
          <p:cNvPr id="14" name="Рисунок 13" descr="Изображение выглядит как текст, снимок экрана, диаграмма, График&#10;&#10;Автоматически созданное описание">
            <a:extLst>
              <a:ext uri="{FF2B5EF4-FFF2-40B4-BE49-F238E27FC236}">
                <a16:creationId xmlns:a16="http://schemas.microsoft.com/office/drawing/2014/main" id="{4F9C27BA-DF41-4C58-BA3B-361A9502B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578" y="2069786"/>
            <a:ext cx="5649238" cy="1946773"/>
          </a:xfrm>
          <a:prstGeom prst="rect">
            <a:avLst/>
          </a:prstGeom>
        </p:spPr>
      </p:pic>
      <p:pic>
        <p:nvPicPr>
          <p:cNvPr id="17" name="Рисунок 16" descr="Изображение выглядит как снимок экрана, текст, График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B9F9693D-43E5-4726-9ACA-5C4384AE1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8492" y="4165482"/>
            <a:ext cx="5639880" cy="226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955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7978" y="1337733"/>
            <a:ext cx="5810250" cy="5050974"/>
          </a:xfrm>
        </p:spPr>
        <p:txBody>
          <a:bodyPr>
            <a:noAutofit/>
          </a:bodyPr>
          <a:lstStyle/>
          <a:p>
            <a:pPr marL="76200" indent="0" algn="just">
              <a:buNone/>
            </a:pPr>
            <a:endParaRPr lang="ru-RU" sz="20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000" dirty="0"/>
              <a:t>Данное приложение позволяет пользователю вводить значения различных параметров, связанных с характеристиками материалов, используемых в производстве.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000" dirty="0"/>
              <a:t>После ввода данных, они масштабируются и подаются на вход обученной модели машинного обучения, которая прогнозирует значение модуля упругости при растяжении материала.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000" dirty="0"/>
              <a:t>Результат прогноза выводится пользователю в удобочитаемом формате.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000" dirty="0"/>
              <a:t>Для прогноза используется сохраненная модель и веса полносвязной нейронной сети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ru-RU" sz="2000" dirty="0"/>
          </a:p>
          <a:p>
            <a:pPr marL="76200" indent="0" algn="just">
              <a:buNone/>
            </a:pPr>
            <a:br>
              <a:rPr lang="ru-RU" sz="2000" dirty="0"/>
            </a:br>
            <a:endParaRPr lang="ru-RU" sz="2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12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79" y="469293"/>
            <a:ext cx="2760481" cy="666000"/>
            <a:chOff x="1476752" y="3499669"/>
            <a:chExt cx="4674546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2" y="3499669"/>
              <a:ext cx="4674546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Приложение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5" name="Рисунок 14" descr="Изображение выглядит как текст, снимок экрана, Шрифт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C88FC476-9DB5-4AEA-8558-66F0E0AD5A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503" r="9439" b="-210"/>
          <a:stretch/>
        </p:blipFill>
        <p:spPr>
          <a:xfrm>
            <a:off x="6415979" y="1535577"/>
            <a:ext cx="5554337" cy="448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0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at is GitHub | IPro Training NL">
            <a:extLst>
              <a:ext uri="{FF2B5EF4-FFF2-40B4-BE49-F238E27FC236}">
                <a16:creationId xmlns:a16="http://schemas.microsoft.com/office/drawing/2014/main" id="{0C2A2FEA-34EF-482D-8656-910EAD14E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1" y="1617133"/>
            <a:ext cx="6477530" cy="4074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7978" y="1921934"/>
            <a:ext cx="5810250" cy="3953934"/>
          </a:xfrm>
        </p:spPr>
        <p:txBody>
          <a:bodyPr>
            <a:noAutofit/>
          </a:bodyPr>
          <a:lstStyle/>
          <a:p>
            <a:pPr marL="76200" indent="0" algn="just">
              <a:buNone/>
            </a:pPr>
            <a:endParaRPr lang="ru-RU" sz="20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000" dirty="0"/>
              <a:t>Открытые репозитории на </a:t>
            </a:r>
            <a:r>
              <a:rPr lang="ru-RU" sz="2000" dirty="0" err="1"/>
              <a:t>GitHub</a:t>
            </a:r>
            <a:r>
              <a:rPr lang="ru-RU" sz="2000" dirty="0"/>
              <a:t> позволяют делиться кодом и материалами с другими людьми и сообществами.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000" dirty="0"/>
              <a:t>Предоставляет возможность для демонстрации своих работ потенциальным работодателям или клиентам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000" dirty="0"/>
              <a:t>Открытые репозитории помогают наладить контакты с другими разработчиками и участвовать в проектах с открытым исходным кодом.</a:t>
            </a:r>
          </a:p>
          <a:p>
            <a:pPr marL="76200" indent="0" algn="just">
              <a:buNone/>
            </a:pPr>
            <a:br>
              <a:rPr lang="ru-RU" sz="2000" dirty="0"/>
            </a:br>
            <a:endParaRPr lang="ru-RU" sz="2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13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79" y="469293"/>
            <a:ext cx="2760481" cy="666000"/>
            <a:chOff x="1476752" y="3499669"/>
            <a:chExt cx="4674546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2" y="3499669"/>
              <a:ext cx="4674546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Репозиторий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13" name="Текст 2">
            <a:extLst>
              <a:ext uri="{FF2B5EF4-FFF2-40B4-BE49-F238E27FC236}">
                <a16:creationId xmlns:a16="http://schemas.microsoft.com/office/drawing/2014/main" id="{AF10EE53-5B70-437A-99B0-8B95139A5B7C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3217" y="1553823"/>
            <a:ext cx="5603383" cy="600690"/>
          </a:xfrm>
        </p:spPr>
        <p:txBody>
          <a:bodyPr>
            <a:normAutofit/>
          </a:bodyPr>
          <a:lstStyle/>
          <a:p>
            <a:r>
              <a:rPr lang="en-US" sz="2600" b="1" dirty="0"/>
              <a:t>GitHub</a:t>
            </a:r>
            <a:endParaRPr lang="ru-RU" sz="2600" b="1" dirty="0"/>
          </a:p>
        </p:txBody>
      </p:sp>
      <p:sp>
        <p:nvSpPr>
          <p:cNvPr id="10" name="Текст 2">
            <a:extLst>
              <a:ext uri="{FF2B5EF4-FFF2-40B4-BE49-F238E27FC236}">
                <a16:creationId xmlns:a16="http://schemas.microsoft.com/office/drawing/2014/main" id="{3BAAE72C-9A6C-4172-9C1E-79FDE8615826}"/>
              </a:ext>
            </a:extLst>
          </p:cNvPr>
          <p:cNvSpPr txBox="1">
            <a:spLocks/>
          </p:cNvSpPr>
          <p:nvPr/>
        </p:nvSpPr>
        <p:spPr>
          <a:xfrm>
            <a:off x="213216" y="5483533"/>
            <a:ext cx="5603383" cy="760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2600" b="1" dirty="0"/>
              <a:t>Ссылка на </a:t>
            </a:r>
            <a:r>
              <a:rPr lang="en-US" sz="2600" b="1" dirty="0"/>
              <a:t>GitHub</a:t>
            </a:r>
            <a:r>
              <a:rPr lang="ru-RU" sz="2600" b="1" dirty="0"/>
              <a:t> с работой:</a:t>
            </a:r>
          </a:p>
          <a:p>
            <a:r>
              <a:rPr lang="en-US" sz="2600" b="1" dirty="0"/>
              <a:t>https://github.com/maxshevik/Kompozitnye</a:t>
            </a:r>
            <a:endParaRPr lang="ru-RU" sz="2600" b="1" dirty="0"/>
          </a:p>
        </p:txBody>
      </p:sp>
    </p:spTree>
    <p:extLst>
      <p:ext uri="{BB962C8B-B14F-4D97-AF65-F5344CB8AC3E}">
        <p14:creationId xmlns:p14="http://schemas.microsoft.com/office/powerpoint/2010/main" val="324843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Отличия базальтопластиковой и стеклопластиковой арматуры">
            <a:extLst>
              <a:ext uri="{FF2B5EF4-FFF2-40B4-BE49-F238E27FC236}">
                <a16:creationId xmlns:a16="http://schemas.microsoft.com/office/drawing/2014/main" id="{A5FB3BB2-F4D7-49C5-A685-898C7C25B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364394" y="2286141"/>
            <a:ext cx="5471872" cy="281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711" y="1304627"/>
            <a:ext cx="8415460" cy="4647440"/>
          </a:xfrm>
        </p:spPr>
        <p:txBody>
          <a:bodyPr>
            <a:noAutofit/>
          </a:bodyPr>
          <a:lstStyle/>
          <a:p>
            <a:pPr marL="76200" indent="0" algn="just">
              <a:buNone/>
            </a:pPr>
            <a:endParaRPr lang="ru-RU" sz="20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000" dirty="0"/>
              <a:t>В аналитической работе проведены этапы работы с данными, построены модели машинного обучения и нейронные сети для прогнозирования конечных свойств композиционных материалов.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000" dirty="0"/>
              <a:t>Однако результаты не были удовлетворительными, что говорит </a:t>
            </a:r>
            <a:br>
              <a:rPr lang="ru-RU" sz="2000" dirty="0"/>
            </a:br>
            <a:r>
              <a:rPr lang="ru-RU" sz="2000" dirty="0"/>
              <a:t>о необходимости дополнительных знаний экспертов в области композитных материалов и увеличения объема доступных данных.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000" dirty="0"/>
              <a:t>Выполнение работы позволило получить ценный опыт в работе </a:t>
            </a:r>
            <a:br>
              <a:rPr lang="ru-RU" sz="2000" dirty="0"/>
            </a:br>
            <a:r>
              <a:rPr lang="ru-RU" sz="2000" dirty="0"/>
              <a:t>с данными и создании приложений.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000" dirty="0"/>
              <a:t>Работа вносит свой вклад в развитие науки о материалах и промышленности, а также демонстрирует возможности и перспективы применения машинного обучения и нейронных сетей для решения сложных задач в области прогнозирования свойств материалов.</a:t>
            </a:r>
            <a:br>
              <a:rPr lang="ru-RU" sz="2000" dirty="0"/>
            </a:br>
            <a:endParaRPr lang="ru-RU" sz="20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14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AAE0860F-004C-4B07-926F-9439EAEA083D}"/>
              </a:ext>
            </a:extLst>
          </p:cNvPr>
          <p:cNvGrpSpPr/>
          <p:nvPr/>
        </p:nvGrpSpPr>
        <p:grpSpPr>
          <a:xfrm>
            <a:off x="3167879" y="469293"/>
            <a:ext cx="2760481" cy="666000"/>
            <a:chOff x="1476752" y="3499669"/>
            <a:chExt cx="4674546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DE12E43F-975E-40AB-A72D-1362D3CC1E08}"/>
                </a:ext>
              </a:extLst>
            </p:cNvPr>
            <p:cNvSpPr/>
            <p:nvPr/>
          </p:nvSpPr>
          <p:spPr>
            <a:xfrm>
              <a:off x="1476752" y="3499669"/>
              <a:ext cx="4674546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Заключение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059CCED2-FCAD-4810-ABE6-5E6FFD823ED4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9691BFDF-9E83-4233-AD96-ED8B8BF4753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827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15</a:t>
            </a:fld>
            <a:endParaRPr lang="ru-RU" dirty="0"/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DE12E43F-975E-40AB-A72D-1362D3CC1E08}"/>
              </a:ext>
            </a:extLst>
          </p:cNvPr>
          <p:cNvSpPr/>
          <p:nvPr/>
        </p:nvSpPr>
        <p:spPr>
          <a:xfrm>
            <a:off x="2374900" y="2471122"/>
            <a:ext cx="7442200" cy="666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spc="180" dirty="0">
                <a:ln>
                  <a:solidFill>
                    <a:srgbClr val="065CAB"/>
                  </a:solidFill>
                </a:ln>
                <a:solidFill>
                  <a:srgbClr val="065CAB"/>
                </a:solidFill>
                <a:latin typeface="ALS Sector Bold" pitchFamily="2" charset="0"/>
                <a:cs typeface="ALS Sector Bold" pitchFamily="2" charset="0"/>
              </a:rPr>
              <a:t>СПАСИБО ЗА ВНИМАНИЕ! </a:t>
            </a:r>
            <a:endParaRPr lang="ru-RU" sz="4000" spc="180" dirty="0">
              <a:latin typeface="ALS Sector Bold" pitchFamily="2" charset="0"/>
              <a:cs typeface="ALS Sector 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45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167880" y="469293"/>
            <a:ext cx="3835398" cy="666000"/>
            <a:chOff x="1476753" y="3499669"/>
            <a:chExt cx="4619247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Задачи работы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11" name="Google Shape;125;p4">
            <a:extLst>
              <a:ext uri="{FF2B5EF4-FFF2-40B4-BE49-F238E27FC236}">
                <a16:creationId xmlns:a16="http://schemas.microsoft.com/office/drawing/2014/main" id="{60669A83-F90E-4A4C-BA00-13CC73D4042F}"/>
              </a:ext>
            </a:extLst>
          </p:cNvPr>
          <p:cNvSpPr/>
          <p:nvPr/>
        </p:nvSpPr>
        <p:spPr>
          <a:xfrm>
            <a:off x="1160915" y="1298225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600" dirty="0">
                <a:latin typeface="Cera PRO" panose="00000500000000000000" pitchFamily="50" charset="0"/>
                <a:ea typeface="+mn-lt"/>
                <a:cs typeface="+mn-lt"/>
              </a:rPr>
              <a:t>Изучить предметную область</a:t>
            </a:r>
            <a:endParaRPr lang="ru-RU" sz="1600" dirty="0">
              <a:latin typeface="Cera PRO" panose="00000500000000000000" pitchFamily="50" charset="0"/>
              <a:ea typeface="Calibri" panose="020F0502020204030204"/>
              <a:cs typeface="Calibri" panose="020F0502020204030204"/>
            </a:endParaRPr>
          </a:p>
        </p:txBody>
      </p:sp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066B2AF8-B3BB-4E6C-B4EF-BA91A7149C6E}"/>
              </a:ext>
            </a:extLst>
          </p:cNvPr>
          <p:cNvGrpSpPr/>
          <p:nvPr/>
        </p:nvGrpSpPr>
        <p:grpSpPr>
          <a:xfrm>
            <a:off x="558782" y="1790990"/>
            <a:ext cx="450202" cy="371518"/>
            <a:chOff x="623996" y="1592262"/>
            <a:chExt cx="333947" cy="508681"/>
          </a:xfrm>
        </p:grpSpPr>
        <p:cxnSp>
          <p:nvCxnSpPr>
            <p:cNvPr id="37" name="Google Shape;123;p4">
              <a:extLst>
                <a:ext uri="{FF2B5EF4-FFF2-40B4-BE49-F238E27FC236}">
                  <a16:creationId xmlns:a16="http://schemas.microsoft.com/office/drawing/2014/main" id="{B2BB743C-20D7-4E69-AAE1-54C42970370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8" name="Google Shape;124;p4">
              <a:extLst>
                <a:ext uri="{FF2B5EF4-FFF2-40B4-BE49-F238E27FC236}">
                  <a16:creationId xmlns:a16="http://schemas.microsoft.com/office/drawing/2014/main" id="{A09E8948-234F-49EF-B8ED-B3C480E04917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39" name="Google Shape;126;p4">
              <a:extLst>
                <a:ext uri="{FF2B5EF4-FFF2-40B4-BE49-F238E27FC236}">
                  <a16:creationId xmlns:a16="http://schemas.microsoft.com/office/drawing/2014/main" id="{DE776E1C-0C20-43D2-8A38-628879EB82A4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0" name="Группа 39">
            <a:extLst>
              <a:ext uri="{FF2B5EF4-FFF2-40B4-BE49-F238E27FC236}">
                <a16:creationId xmlns:a16="http://schemas.microsoft.com/office/drawing/2014/main" id="{A61F8772-5670-475E-90AF-084D02A24E45}"/>
              </a:ext>
            </a:extLst>
          </p:cNvPr>
          <p:cNvGrpSpPr/>
          <p:nvPr/>
        </p:nvGrpSpPr>
        <p:grpSpPr>
          <a:xfrm>
            <a:off x="558782" y="2308581"/>
            <a:ext cx="450202" cy="371518"/>
            <a:chOff x="623996" y="1592262"/>
            <a:chExt cx="333947" cy="508681"/>
          </a:xfrm>
        </p:grpSpPr>
        <p:cxnSp>
          <p:nvCxnSpPr>
            <p:cNvPr id="41" name="Google Shape;123;p4">
              <a:extLst>
                <a:ext uri="{FF2B5EF4-FFF2-40B4-BE49-F238E27FC236}">
                  <a16:creationId xmlns:a16="http://schemas.microsoft.com/office/drawing/2014/main" id="{31FD4C9E-5F69-4810-A00B-E211610CB36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" name="Google Shape;124;p4">
              <a:extLst>
                <a:ext uri="{FF2B5EF4-FFF2-40B4-BE49-F238E27FC236}">
                  <a16:creationId xmlns:a16="http://schemas.microsoft.com/office/drawing/2014/main" id="{1B688AC3-F620-4E8E-B8F1-1B14FAE7C0C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" name="Google Shape;126;p4">
              <a:extLst>
                <a:ext uri="{FF2B5EF4-FFF2-40B4-BE49-F238E27FC236}">
                  <a16:creationId xmlns:a16="http://schemas.microsoft.com/office/drawing/2014/main" id="{87B9060E-A604-4528-B297-A9EBC00AAAD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90E0740F-EFCD-41F2-8EB0-E752773D0AE6}"/>
              </a:ext>
            </a:extLst>
          </p:cNvPr>
          <p:cNvGrpSpPr/>
          <p:nvPr/>
        </p:nvGrpSpPr>
        <p:grpSpPr>
          <a:xfrm>
            <a:off x="560162" y="2832725"/>
            <a:ext cx="450202" cy="371518"/>
            <a:chOff x="623996" y="1592262"/>
            <a:chExt cx="333947" cy="508681"/>
          </a:xfrm>
        </p:grpSpPr>
        <p:cxnSp>
          <p:nvCxnSpPr>
            <p:cNvPr id="45" name="Google Shape;123;p4">
              <a:extLst>
                <a:ext uri="{FF2B5EF4-FFF2-40B4-BE49-F238E27FC236}">
                  <a16:creationId xmlns:a16="http://schemas.microsoft.com/office/drawing/2014/main" id="{5C8D2F6A-BB2A-49FD-B94C-250EB763B06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" name="Google Shape;124;p4">
              <a:extLst>
                <a:ext uri="{FF2B5EF4-FFF2-40B4-BE49-F238E27FC236}">
                  <a16:creationId xmlns:a16="http://schemas.microsoft.com/office/drawing/2014/main" id="{EB043BAB-1826-41DB-A7FE-AAA09C039F9C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" name="Google Shape;126;p4">
              <a:extLst>
                <a:ext uri="{FF2B5EF4-FFF2-40B4-BE49-F238E27FC236}">
                  <a16:creationId xmlns:a16="http://schemas.microsoft.com/office/drawing/2014/main" id="{24ECB75A-09F9-43A5-8D25-D348344E60BF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C1DE16C2-2172-463A-93BA-EA11B2417C83}"/>
              </a:ext>
            </a:extLst>
          </p:cNvPr>
          <p:cNvGrpSpPr/>
          <p:nvPr/>
        </p:nvGrpSpPr>
        <p:grpSpPr>
          <a:xfrm>
            <a:off x="558782" y="3363414"/>
            <a:ext cx="450202" cy="371518"/>
            <a:chOff x="623996" y="1592262"/>
            <a:chExt cx="333947" cy="508681"/>
          </a:xfrm>
        </p:grpSpPr>
        <p:cxnSp>
          <p:nvCxnSpPr>
            <p:cNvPr id="49" name="Google Shape;123;p4">
              <a:extLst>
                <a:ext uri="{FF2B5EF4-FFF2-40B4-BE49-F238E27FC236}">
                  <a16:creationId xmlns:a16="http://schemas.microsoft.com/office/drawing/2014/main" id="{73882629-1BAE-438B-9802-2EDD583F7F1E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0" name="Google Shape;124;p4">
              <a:extLst>
                <a:ext uri="{FF2B5EF4-FFF2-40B4-BE49-F238E27FC236}">
                  <a16:creationId xmlns:a16="http://schemas.microsoft.com/office/drawing/2014/main" id="{590F5074-56E7-4E5F-A651-A7E31BD5FFBA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" name="Google Shape;126;p4">
              <a:extLst>
                <a:ext uri="{FF2B5EF4-FFF2-40B4-BE49-F238E27FC236}">
                  <a16:creationId xmlns:a16="http://schemas.microsoft.com/office/drawing/2014/main" id="{A2CA7045-D48F-4328-8FF7-FF8E4D8ABC12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3" name="Google Shape;127;p4">
            <a:extLst>
              <a:ext uri="{FF2B5EF4-FFF2-40B4-BE49-F238E27FC236}">
                <a16:creationId xmlns:a16="http://schemas.microsoft.com/office/drawing/2014/main" id="{BCF65B5B-0337-4C73-B9BB-A05F6916D064}"/>
              </a:ext>
            </a:extLst>
          </p:cNvPr>
          <p:cNvSpPr/>
          <p:nvPr/>
        </p:nvSpPr>
        <p:spPr>
          <a:xfrm>
            <a:off x="843937" y="1891980"/>
            <a:ext cx="36019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2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5" name="Google Shape;127;p4">
            <a:extLst>
              <a:ext uri="{FF2B5EF4-FFF2-40B4-BE49-F238E27FC236}">
                <a16:creationId xmlns:a16="http://schemas.microsoft.com/office/drawing/2014/main" id="{09A3BA78-83A5-439F-80AC-98893E52CA81}"/>
              </a:ext>
            </a:extLst>
          </p:cNvPr>
          <p:cNvSpPr/>
          <p:nvPr/>
        </p:nvSpPr>
        <p:spPr>
          <a:xfrm>
            <a:off x="843937" y="2412935"/>
            <a:ext cx="35309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3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7" name="Google Shape;127;p4">
            <a:extLst>
              <a:ext uri="{FF2B5EF4-FFF2-40B4-BE49-F238E27FC236}">
                <a16:creationId xmlns:a16="http://schemas.microsoft.com/office/drawing/2014/main" id="{52BA7844-74CD-4A10-A920-4E6A0D827A2C}"/>
              </a:ext>
            </a:extLst>
          </p:cNvPr>
          <p:cNvSpPr/>
          <p:nvPr/>
        </p:nvSpPr>
        <p:spPr>
          <a:xfrm>
            <a:off x="843937" y="2939795"/>
            <a:ext cx="35308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4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59" name="Google Shape;127;p4">
            <a:extLst>
              <a:ext uri="{FF2B5EF4-FFF2-40B4-BE49-F238E27FC236}">
                <a16:creationId xmlns:a16="http://schemas.microsoft.com/office/drawing/2014/main" id="{6CBDF430-C68B-42FA-BC4A-87935642BB35}"/>
              </a:ext>
            </a:extLst>
          </p:cNvPr>
          <p:cNvSpPr/>
          <p:nvPr/>
        </p:nvSpPr>
        <p:spPr>
          <a:xfrm>
            <a:off x="836823" y="3448696"/>
            <a:ext cx="36020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5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CEB208F7-621F-4826-AC02-D9ACF56C2556}"/>
              </a:ext>
            </a:extLst>
          </p:cNvPr>
          <p:cNvGrpSpPr/>
          <p:nvPr/>
        </p:nvGrpSpPr>
        <p:grpSpPr>
          <a:xfrm>
            <a:off x="558782" y="1270863"/>
            <a:ext cx="450202" cy="371518"/>
            <a:chOff x="623996" y="1592262"/>
            <a:chExt cx="333947" cy="508681"/>
          </a:xfrm>
        </p:grpSpPr>
        <p:cxnSp>
          <p:nvCxnSpPr>
            <p:cNvPr id="61" name="Google Shape;123;p4">
              <a:extLst>
                <a:ext uri="{FF2B5EF4-FFF2-40B4-BE49-F238E27FC236}">
                  <a16:creationId xmlns:a16="http://schemas.microsoft.com/office/drawing/2014/main" id="{C80DFF66-7760-463A-A6E3-7A4A06739A6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124;p4">
              <a:extLst>
                <a:ext uri="{FF2B5EF4-FFF2-40B4-BE49-F238E27FC236}">
                  <a16:creationId xmlns:a16="http://schemas.microsoft.com/office/drawing/2014/main" id="{537A8DBB-64CB-4C54-9816-C8AB9CEF9F83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126;p4">
              <a:extLst>
                <a:ext uri="{FF2B5EF4-FFF2-40B4-BE49-F238E27FC236}">
                  <a16:creationId xmlns:a16="http://schemas.microsoft.com/office/drawing/2014/main" id="{5EA94F71-5A4A-461B-84A6-89FA43FE7B61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4" name="Google Shape;127;p4">
            <a:extLst>
              <a:ext uri="{FF2B5EF4-FFF2-40B4-BE49-F238E27FC236}">
                <a16:creationId xmlns:a16="http://schemas.microsoft.com/office/drawing/2014/main" id="{52F47E68-BBBA-4D50-92F9-0A84552519B8}"/>
              </a:ext>
            </a:extLst>
          </p:cNvPr>
          <p:cNvSpPr/>
          <p:nvPr/>
        </p:nvSpPr>
        <p:spPr>
          <a:xfrm>
            <a:off x="829578" y="1364114"/>
            <a:ext cx="36019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1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66" name="Google Shape;125;p4">
            <a:extLst>
              <a:ext uri="{FF2B5EF4-FFF2-40B4-BE49-F238E27FC236}">
                <a16:creationId xmlns:a16="http://schemas.microsoft.com/office/drawing/2014/main" id="{27FDEBA7-8890-4DCD-AE48-1DF5F35D712F}"/>
              </a:ext>
            </a:extLst>
          </p:cNvPr>
          <p:cNvSpPr/>
          <p:nvPr/>
        </p:nvSpPr>
        <p:spPr>
          <a:xfrm>
            <a:off x="1160914" y="1815679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600" dirty="0">
                <a:latin typeface="Cera PRO" panose="00000500000000000000" pitchFamily="50" charset="0"/>
                <a:ea typeface="+mn-lt"/>
                <a:cs typeface="+mn-lt"/>
              </a:rPr>
              <a:t>Провести разведочный анализ данных</a:t>
            </a:r>
            <a:endParaRPr lang="ru-RU" sz="1600" dirty="0">
              <a:latin typeface="Cera PRO" panose="00000500000000000000" pitchFamily="50" charset="0"/>
            </a:endParaRPr>
          </a:p>
        </p:txBody>
      </p:sp>
      <p:grpSp>
        <p:nvGrpSpPr>
          <p:cNvPr id="67" name="Группа 66">
            <a:extLst>
              <a:ext uri="{FF2B5EF4-FFF2-40B4-BE49-F238E27FC236}">
                <a16:creationId xmlns:a16="http://schemas.microsoft.com/office/drawing/2014/main" id="{16F1D6B4-DF49-4221-AAD3-EC731761F8E7}"/>
              </a:ext>
            </a:extLst>
          </p:cNvPr>
          <p:cNvGrpSpPr/>
          <p:nvPr/>
        </p:nvGrpSpPr>
        <p:grpSpPr>
          <a:xfrm>
            <a:off x="565892" y="4396050"/>
            <a:ext cx="450202" cy="371518"/>
            <a:chOff x="623996" y="1592262"/>
            <a:chExt cx="333947" cy="508681"/>
          </a:xfrm>
        </p:grpSpPr>
        <p:cxnSp>
          <p:nvCxnSpPr>
            <p:cNvPr id="71" name="Google Shape;123;p4">
              <a:extLst>
                <a:ext uri="{FF2B5EF4-FFF2-40B4-BE49-F238E27FC236}">
                  <a16:creationId xmlns:a16="http://schemas.microsoft.com/office/drawing/2014/main" id="{BB75C067-7992-45DA-BCA5-B2584CF8850B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2" name="Google Shape;124;p4">
              <a:extLst>
                <a:ext uri="{FF2B5EF4-FFF2-40B4-BE49-F238E27FC236}">
                  <a16:creationId xmlns:a16="http://schemas.microsoft.com/office/drawing/2014/main" id="{D1D515F2-95B0-420B-979F-F69751DD01A4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3" name="Google Shape;126;p4">
              <a:extLst>
                <a:ext uri="{FF2B5EF4-FFF2-40B4-BE49-F238E27FC236}">
                  <a16:creationId xmlns:a16="http://schemas.microsoft.com/office/drawing/2014/main" id="{A7E56761-25EF-4355-8ABC-BA02354758E9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74" name="Группа 73">
            <a:extLst>
              <a:ext uri="{FF2B5EF4-FFF2-40B4-BE49-F238E27FC236}">
                <a16:creationId xmlns:a16="http://schemas.microsoft.com/office/drawing/2014/main" id="{D9D9A7CF-F3BC-4339-935D-41D1D32D95CB}"/>
              </a:ext>
            </a:extLst>
          </p:cNvPr>
          <p:cNvGrpSpPr/>
          <p:nvPr/>
        </p:nvGrpSpPr>
        <p:grpSpPr>
          <a:xfrm>
            <a:off x="565892" y="4913641"/>
            <a:ext cx="450202" cy="371518"/>
            <a:chOff x="623996" y="1592262"/>
            <a:chExt cx="333947" cy="508681"/>
          </a:xfrm>
        </p:grpSpPr>
        <p:cxnSp>
          <p:nvCxnSpPr>
            <p:cNvPr id="75" name="Google Shape;123;p4">
              <a:extLst>
                <a:ext uri="{FF2B5EF4-FFF2-40B4-BE49-F238E27FC236}">
                  <a16:creationId xmlns:a16="http://schemas.microsoft.com/office/drawing/2014/main" id="{814016F1-1DEA-47F5-99D7-6A37A87BD92E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6" name="Google Shape;124;p4">
              <a:extLst>
                <a:ext uri="{FF2B5EF4-FFF2-40B4-BE49-F238E27FC236}">
                  <a16:creationId xmlns:a16="http://schemas.microsoft.com/office/drawing/2014/main" id="{69F0A8A4-BAA4-45C7-9379-1F8DDA197A6C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7" name="Google Shape;126;p4">
              <a:extLst>
                <a:ext uri="{FF2B5EF4-FFF2-40B4-BE49-F238E27FC236}">
                  <a16:creationId xmlns:a16="http://schemas.microsoft.com/office/drawing/2014/main" id="{B916F92B-308D-4509-8F1D-F7733943A870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06284D3D-AA69-4735-B906-F0941EEAA0F5}"/>
              </a:ext>
            </a:extLst>
          </p:cNvPr>
          <p:cNvGrpSpPr/>
          <p:nvPr/>
        </p:nvGrpSpPr>
        <p:grpSpPr>
          <a:xfrm>
            <a:off x="567272" y="5437785"/>
            <a:ext cx="450202" cy="371518"/>
            <a:chOff x="623996" y="1592262"/>
            <a:chExt cx="333947" cy="508681"/>
          </a:xfrm>
        </p:grpSpPr>
        <p:cxnSp>
          <p:nvCxnSpPr>
            <p:cNvPr id="79" name="Google Shape;123;p4">
              <a:extLst>
                <a:ext uri="{FF2B5EF4-FFF2-40B4-BE49-F238E27FC236}">
                  <a16:creationId xmlns:a16="http://schemas.microsoft.com/office/drawing/2014/main" id="{F7BF9F55-FF51-481B-B537-371F40F7A946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0" name="Google Shape;124;p4">
              <a:extLst>
                <a:ext uri="{FF2B5EF4-FFF2-40B4-BE49-F238E27FC236}">
                  <a16:creationId xmlns:a16="http://schemas.microsoft.com/office/drawing/2014/main" id="{EFE36EE3-C05F-42DE-9DCF-3AD48B114620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" name="Google Shape;126;p4">
              <a:extLst>
                <a:ext uri="{FF2B5EF4-FFF2-40B4-BE49-F238E27FC236}">
                  <a16:creationId xmlns:a16="http://schemas.microsoft.com/office/drawing/2014/main" id="{9E01AF78-0E1E-4CEC-A22A-D30FBA93DAE8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82" name="Группа 81">
            <a:extLst>
              <a:ext uri="{FF2B5EF4-FFF2-40B4-BE49-F238E27FC236}">
                <a16:creationId xmlns:a16="http://schemas.microsoft.com/office/drawing/2014/main" id="{EFD8B5F1-E257-4F12-8815-A5FC715550B0}"/>
              </a:ext>
            </a:extLst>
          </p:cNvPr>
          <p:cNvGrpSpPr/>
          <p:nvPr/>
        </p:nvGrpSpPr>
        <p:grpSpPr>
          <a:xfrm>
            <a:off x="565892" y="5951850"/>
            <a:ext cx="450202" cy="371518"/>
            <a:chOff x="623996" y="1592262"/>
            <a:chExt cx="333947" cy="508681"/>
          </a:xfrm>
        </p:grpSpPr>
        <p:cxnSp>
          <p:nvCxnSpPr>
            <p:cNvPr id="83" name="Google Shape;123;p4">
              <a:extLst>
                <a:ext uri="{FF2B5EF4-FFF2-40B4-BE49-F238E27FC236}">
                  <a16:creationId xmlns:a16="http://schemas.microsoft.com/office/drawing/2014/main" id="{DED8112E-7497-4322-A610-CB44F3F8C395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" name="Google Shape;124;p4">
              <a:extLst>
                <a:ext uri="{FF2B5EF4-FFF2-40B4-BE49-F238E27FC236}">
                  <a16:creationId xmlns:a16="http://schemas.microsoft.com/office/drawing/2014/main" id="{2F69CF42-E586-4BD2-8E01-95DC083C6065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" name="Google Shape;126;p4">
              <a:extLst>
                <a:ext uri="{FF2B5EF4-FFF2-40B4-BE49-F238E27FC236}">
                  <a16:creationId xmlns:a16="http://schemas.microsoft.com/office/drawing/2014/main" id="{42D9C510-36DF-434F-9EB6-69DAE9ED28F7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6" name="Google Shape;127;p4">
            <a:extLst>
              <a:ext uri="{FF2B5EF4-FFF2-40B4-BE49-F238E27FC236}">
                <a16:creationId xmlns:a16="http://schemas.microsoft.com/office/drawing/2014/main" id="{BB5721AB-834F-4739-8F08-DCD289C0F2A6}"/>
              </a:ext>
            </a:extLst>
          </p:cNvPr>
          <p:cNvSpPr/>
          <p:nvPr/>
        </p:nvSpPr>
        <p:spPr>
          <a:xfrm>
            <a:off x="851047" y="4497040"/>
            <a:ext cx="36019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7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87" name="Google Shape;127;p4">
            <a:extLst>
              <a:ext uri="{FF2B5EF4-FFF2-40B4-BE49-F238E27FC236}">
                <a16:creationId xmlns:a16="http://schemas.microsoft.com/office/drawing/2014/main" id="{D59BE69F-8E45-4D97-BB3E-B6C95542B50C}"/>
              </a:ext>
            </a:extLst>
          </p:cNvPr>
          <p:cNvSpPr/>
          <p:nvPr/>
        </p:nvSpPr>
        <p:spPr>
          <a:xfrm>
            <a:off x="851047" y="5005527"/>
            <a:ext cx="35309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8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88" name="Google Shape;127;p4">
            <a:extLst>
              <a:ext uri="{FF2B5EF4-FFF2-40B4-BE49-F238E27FC236}">
                <a16:creationId xmlns:a16="http://schemas.microsoft.com/office/drawing/2014/main" id="{42E8C950-2E41-46DB-8FD9-D88A6552ADFC}"/>
              </a:ext>
            </a:extLst>
          </p:cNvPr>
          <p:cNvSpPr/>
          <p:nvPr/>
        </p:nvSpPr>
        <p:spPr>
          <a:xfrm>
            <a:off x="851047" y="5528231"/>
            <a:ext cx="35308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9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89" name="Google Shape;127;p4">
            <a:extLst>
              <a:ext uri="{FF2B5EF4-FFF2-40B4-BE49-F238E27FC236}">
                <a16:creationId xmlns:a16="http://schemas.microsoft.com/office/drawing/2014/main" id="{690B0522-98E4-4A23-9735-48812374E6BE}"/>
              </a:ext>
            </a:extLst>
          </p:cNvPr>
          <p:cNvSpPr/>
          <p:nvPr/>
        </p:nvSpPr>
        <p:spPr>
          <a:xfrm>
            <a:off x="695466" y="6047163"/>
            <a:ext cx="56421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</a:rPr>
              <a:t>10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grpSp>
        <p:nvGrpSpPr>
          <p:cNvPr id="90" name="Группа 89">
            <a:extLst>
              <a:ext uri="{FF2B5EF4-FFF2-40B4-BE49-F238E27FC236}">
                <a16:creationId xmlns:a16="http://schemas.microsoft.com/office/drawing/2014/main" id="{0B312592-B8E6-497B-A530-65D5D01657AC}"/>
              </a:ext>
            </a:extLst>
          </p:cNvPr>
          <p:cNvGrpSpPr/>
          <p:nvPr/>
        </p:nvGrpSpPr>
        <p:grpSpPr>
          <a:xfrm>
            <a:off x="565892" y="3875923"/>
            <a:ext cx="450202" cy="371518"/>
            <a:chOff x="623996" y="1592262"/>
            <a:chExt cx="333947" cy="508681"/>
          </a:xfrm>
        </p:grpSpPr>
        <p:cxnSp>
          <p:nvCxnSpPr>
            <p:cNvPr id="91" name="Google Shape;123;p4">
              <a:extLst>
                <a:ext uri="{FF2B5EF4-FFF2-40B4-BE49-F238E27FC236}">
                  <a16:creationId xmlns:a16="http://schemas.microsoft.com/office/drawing/2014/main" id="{A41409CB-F6F1-4DE7-91DC-7F89F321088C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2" name="Google Shape;124;p4">
              <a:extLst>
                <a:ext uri="{FF2B5EF4-FFF2-40B4-BE49-F238E27FC236}">
                  <a16:creationId xmlns:a16="http://schemas.microsoft.com/office/drawing/2014/main" id="{E43973DE-EC74-4E4B-B105-AB38C05C3BC7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3" name="Google Shape;126;p4">
              <a:extLst>
                <a:ext uri="{FF2B5EF4-FFF2-40B4-BE49-F238E27FC236}">
                  <a16:creationId xmlns:a16="http://schemas.microsoft.com/office/drawing/2014/main" id="{391EB173-C32A-4900-9402-3F5625363550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5" name="Google Shape;127;p4">
            <a:extLst>
              <a:ext uri="{FF2B5EF4-FFF2-40B4-BE49-F238E27FC236}">
                <a16:creationId xmlns:a16="http://schemas.microsoft.com/office/drawing/2014/main" id="{384C7F08-AFAE-40F1-80F3-088153F203C1}"/>
              </a:ext>
            </a:extLst>
          </p:cNvPr>
          <p:cNvSpPr/>
          <p:nvPr/>
        </p:nvSpPr>
        <p:spPr>
          <a:xfrm>
            <a:off x="843932" y="3964064"/>
            <a:ext cx="36020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  <a:ea typeface="Arial"/>
                <a:cs typeface="Arial"/>
                <a:sym typeface="Arial"/>
              </a:rPr>
              <a:t>6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grpSp>
        <p:nvGrpSpPr>
          <p:cNvPr id="96" name="Группа 95">
            <a:extLst>
              <a:ext uri="{FF2B5EF4-FFF2-40B4-BE49-F238E27FC236}">
                <a16:creationId xmlns:a16="http://schemas.microsoft.com/office/drawing/2014/main" id="{E73A1ECA-A45C-406D-B475-43AE9290ABC6}"/>
              </a:ext>
            </a:extLst>
          </p:cNvPr>
          <p:cNvGrpSpPr/>
          <p:nvPr/>
        </p:nvGrpSpPr>
        <p:grpSpPr>
          <a:xfrm>
            <a:off x="565892" y="6449078"/>
            <a:ext cx="450202" cy="371518"/>
            <a:chOff x="623996" y="1592262"/>
            <a:chExt cx="333947" cy="508681"/>
          </a:xfrm>
        </p:grpSpPr>
        <p:cxnSp>
          <p:nvCxnSpPr>
            <p:cNvPr id="97" name="Google Shape;123;p4">
              <a:extLst>
                <a:ext uri="{FF2B5EF4-FFF2-40B4-BE49-F238E27FC236}">
                  <a16:creationId xmlns:a16="http://schemas.microsoft.com/office/drawing/2014/main" id="{A7698E07-5C4A-40FD-AD92-FD1CA4335F21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0" cy="508681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8" name="Google Shape;124;p4">
              <a:extLst>
                <a:ext uri="{FF2B5EF4-FFF2-40B4-BE49-F238E27FC236}">
                  <a16:creationId xmlns:a16="http://schemas.microsoft.com/office/drawing/2014/main" id="{73F5E113-92AC-47E2-B7D7-4DD9307E2615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1592262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" name="Google Shape;126;p4">
              <a:extLst>
                <a:ext uri="{FF2B5EF4-FFF2-40B4-BE49-F238E27FC236}">
                  <a16:creationId xmlns:a16="http://schemas.microsoft.com/office/drawing/2014/main" id="{4A1E90FE-D282-4EE9-9EAB-A4946A4B1648}"/>
                </a:ext>
              </a:extLst>
            </p:cNvPr>
            <p:cNvCxnSpPr>
              <a:cxnSpLocks/>
            </p:cNvCxnSpPr>
            <p:nvPr/>
          </p:nvCxnSpPr>
          <p:spPr>
            <a:xfrm>
              <a:off x="623996" y="2093005"/>
              <a:ext cx="333947" cy="0"/>
            </a:xfrm>
            <a:prstGeom prst="straightConnector1">
              <a:avLst/>
            </a:prstGeom>
            <a:noFill/>
            <a:ln w="28575" cap="flat" cmpd="sng">
              <a:solidFill>
                <a:srgbClr val="065CAB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0" name="Google Shape;127;p4">
            <a:extLst>
              <a:ext uri="{FF2B5EF4-FFF2-40B4-BE49-F238E27FC236}">
                <a16:creationId xmlns:a16="http://schemas.microsoft.com/office/drawing/2014/main" id="{61A6B758-27FF-4451-8A7E-2AAF33CEE322}"/>
              </a:ext>
            </a:extLst>
          </p:cNvPr>
          <p:cNvSpPr/>
          <p:nvPr/>
        </p:nvSpPr>
        <p:spPr>
          <a:xfrm>
            <a:off x="695466" y="6544391"/>
            <a:ext cx="56421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baseline="30000" dirty="0">
                <a:solidFill>
                  <a:srgbClr val="065CAB"/>
                </a:solidFill>
                <a:latin typeface="+mn-lt"/>
              </a:rPr>
              <a:t>11</a:t>
            </a:r>
            <a:endParaRPr sz="3600" baseline="30000" dirty="0">
              <a:solidFill>
                <a:srgbClr val="065CAB"/>
              </a:solidFill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25;p4">
            <a:extLst>
              <a:ext uri="{FF2B5EF4-FFF2-40B4-BE49-F238E27FC236}">
                <a16:creationId xmlns:a16="http://schemas.microsoft.com/office/drawing/2014/main" id="{1E6C4623-79D8-4E20-B277-65C6754EEB5A}"/>
              </a:ext>
            </a:extLst>
          </p:cNvPr>
          <p:cNvSpPr/>
          <p:nvPr/>
        </p:nvSpPr>
        <p:spPr>
          <a:xfrm>
            <a:off x="1160913" y="2322463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600" dirty="0">
                <a:latin typeface="Cera PRO" panose="00000500000000000000" pitchFamily="50" charset="0"/>
                <a:ea typeface="+mn-lt"/>
                <a:cs typeface="+mn-lt"/>
              </a:rPr>
              <a:t>Разделить данные на тренировочную и тестовую выборки</a:t>
            </a:r>
            <a:endParaRPr lang="ru-RU" sz="1600" dirty="0">
              <a:latin typeface="Cera PRO" panose="00000500000000000000" pitchFamily="50" charset="0"/>
            </a:endParaRPr>
          </a:p>
        </p:txBody>
      </p:sp>
      <p:sp>
        <p:nvSpPr>
          <p:cNvPr id="102" name="Google Shape;125;p4">
            <a:extLst>
              <a:ext uri="{FF2B5EF4-FFF2-40B4-BE49-F238E27FC236}">
                <a16:creationId xmlns:a16="http://schemas.microsoft.com/office/drawing/2014/main" id="{4CFE9065-5F62-49CA-851B-6CC830F46F6C}"/>
              </a:ext>
            </a:extLst>
          </p:cNvPr>
          <p:cNvSpPr/>
          <p:nvPr/>
        </p:nvSpPr>
        <p:spPr>
          <a:xfrm>
            <a:off x="1160912" y="2851658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600" dirty="0">
                <a:latin typeface="Cera PRO" panose="00000500000000000000" pitchFamily="50" charset="0"/>
                <a:ea typeface="+mn-lt"/>
                <a:cs typeface="+mn-lt"/>
              </a:rPr>
              <a:t>Выполнить препроцессинг (предобработку)</a:t>
            </a:r>
            <a:endParaRPr lang="ru-RU" sz="1600" dirty="0">
              <a:latin typeface="Cera PRO" panose="00000500000000000000" pitchFamily="50" charset="0"/>
            </a:endParaRPr>
          </a:p>
        </p:txBody>
      </p:sp>
      <p:sp>
        <p:nvSpPr>
          <p:cNvPr id="103" name="Google Shape;125;p4">
            <a:extLst>
              <a:ext uri="{FF2B5EF4-FFF2-40B4-BE49-F238E27FC236}">
                <a16:creationId xmlns:a16="http://schemas.microsoft.com/office/drawing/2014/main" id="{E96B2383-7070-42CE-A465-AB91554459DE}"/>
              </a:ext>
            </a:extLst>
          </p:cNvPr>
          <p:cNvSpPr/>
          <p:nvPr/>
        </p:nvSpPr>
        <p:spPr>
          <a:xfrm>
            <a:off x="1160911" y="3378369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600" dirty="0">
                <a:latin typeface="Cera PRO" panose="00000500000000000000" pitchFamily="50" charset="0"/>
                <a:ea typeface="+mn-lt"/>
                <a:cs typeface="+mn-lt"/>
              </a:rPr>
              <a:t>Выбрать базовую модель и модели для подбора</a:t>
            </a:r>
            <a:endParaRPr lang="ru-RU" sz="1600" dirty="0">
              <a:latin typeface="Cera PRO" panose="00000500000000000000" pitchFamily="50" charset="0"/>
            </a:endParaRPr>
          </a:p>
        </p:txBody>
      </p:sp>
      <p:sp>
        <p:nvSpPr>
          <p:cNvPr id="104" name="Google Shape;125;p4">
            <a:extLst>
              <a:ext uri="{FF2B5EF4-FFF2-40B4-BE49-F238E27FC236}">
                <a16:creationId xmlns:a16="http://schemas.microsoft.com/office/drawing/2014/main" id="{77217A6E-808C-4723-8B9C-F4E6275B31CC}"/>
              </a:ext>
            </a:extLst>
          </p:cNvPr>
          <p:cNvSpPr/>
          <p:nvPr/>
        </p:nvSpPr>
        <p:spPr>
          <a:xfrm>
            <a:off x="1160911" y="3889722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600" dirty="0">
                <a:latin typeface="Cera PRO" panose="00000500000000000000" pitchFamily="50" charset="0"/>
                <a:ea typeface="+mn-lt"/>
                <a:cs typeface="+mn-lt"/>
              </a:rPr>
              <a:t>Сравнить модели с гиперпараметрами по умолчанию</a:t>
            </a:r>
            <a:endParaRPr lang="ru-RU" sz="1600" dirty="0">
              <a:latin typeface="Cera PRO" panose="00000500000000000000" pitchFamily="50" charset="0"/>
            </a:endParaRPr>
          </a:p>
        </p:txBody>
      </p:sp>
      <p:sp>
        <p:nvSpPr>
          <p:cNvPr id="105" name="Google Shape;125;p4">
            <a:extLst>
              <a:ext uri="{FF2B5EF4-FFF2-40B4-BE49-F238E27FC236}">
                <a16:creationId xmlns:a16="http://schemas.microsoft.com/office/drawing/2014/main" id="{BC6BC86C-37E3-4469-8B94-BA26F40A0143}"/>
              </a:ext>
            </a:extLst>
          </p:cNvPr>
          <p:cNvSpPr/>
          <p:nvPr/>
        </p:nvSpPr>
        <p:spPr>
          <a:xfrm>
            <a:off x="1160910" y="4412552"/>
            <a:ext cx="1013823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600" dirty="0">
                <a:latin typeface="Cera PRO" panose="00000500000000000000" pitchFamily="50" charset="0"/>
                <a:ea typeface="+mn-lt"/>
                <a:cs typeface="+mn-lt"/>
              </a:rPr>
              <a:t>Подобрать гиперпараметры с помощью с помощью поиска по сетке с перекрестной проверкой</a:t>
            </a:r>
            <a:endParaRPr lang="ru-RU" sz="1600" dirty="0">
              <a:latin typeface="Cera PRO" panose="00000500000000000000" pitchFamily="50" charset="0"/>
            </a:endParaRPr>
          </a:p>
        </p:txBody>
      </p:sp>
      <p:sp>
        <p:nvSpPr>
          <p:cNvPr id="106" name="Google Shape;125;p4">
            <a:extLst>
              <a:ext uri="{FF2B5EF4-FFF2-40B4-BE49-F238E27FC236}">
                <a16:creationId xmlns:a16="http://schemas.microsoft.com/office/drawing/2014/main" id="{310AE9EA-0233-40CB-9E01-09F4913DD7D3}"/>
              </a:ext>
            </a:extLst>
          </p:cNvPr>
          <p:cNvSpPr/>
          <p:nvPr/>
        </p:nvSpPr>
        <p:spPr>
          <a:xfrm>
            <a:off x="1160909" y="4937311"/>
            <a:ext cx="7551287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600" dirty="0">
                <a:latin typeface="Cera PRO" panose="00000500000000000000" pitchFamily="50" charset="0"/>
                <a:ea typeface="+mn-lt"/>
                <a:cs typeface="+mn-lt"/>
              </a:rPr>
              <a:t>Сравнить модели после подбора гиперпараметров и выбрать лучшую</a:t>
            </a:r>
            <a:endParaRPr lang="ru-RU" sz="1600" dirty="0">
              <a:latin typeface="Cera PRO" panose="00000500000000000000" pitchFamily="50" charset="0"/>
            </a:endParaRPr>
          </a:p>
        </p:txBody>
      </p:sp>
      <p:sp>
        <p:nvSpPr>
          <p:cNvPr id="107" name="Google Shape;125;p4">
            <a:extLst>
              <a:ext uri="{FF2B5EF4-FFF2-40B4-BE49-F238E27FC236}">
                <a16:creationId xmlns:a16="http://schemas.microsoft.com/office/drawing/2014/main" id="{186EAB55-A8EA-4567-94B8-6D62ECC20C45}"/>
              </a:ext>
            </a:extLst>
          </p:cNvPr>
          <p:cNvSpPr/>
          <p:nvPr/>
        </p:nvSpPr>
        <p:spPr>
          <a:xfrm>
            <a:off x="1160909" y="5454287"/>
            <a:ext cx="7798207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600" dirty="0">
                <a:latin typeface="Cera PRO" panose="00000500000000000000" pitchFamily="50" charset="0"/>
                <a:ea typeface="+mn-lt"/>
                <a:cs typeface="+mn-lt"/>
              </a:rPr>
              <a:t>Сравнить качество лучшей и базовой моделей на тестовой выборке</a:t>
            </a:r>
            <a:endParaRPr lang="ru-RU" sz="1600" dirty="0">
              <a:latin typeface="Cera PRO" panose="00000500000000000000" pitchFamily="50" charset="0"/>
            </a:endParaRPr>
          </a:p>
        </p:txBody>
      </p:sp>
      <p:sp>
        <p:nvSpPr>
          <p:cNvPr id="108" name="Google Shape;125;p4">
            <a:extLst>
              <a:ext uri="{FF2B5EF4-FFF2-40B4-BE49-F238E27FC236}">
                <a16:creationId xmlns:a16="http://schemas.microsoft.com/office/drawing/2014/main" id="{11A2EC96-865A-4372-B472-B6C8242DB177}"/>
              </a:ext>
            </a:extLst>
          </p:cNvPr>
          <p:cNvSpPr/>
          <p:nvPr/>
        </p:nvSpPr>
        <p:spPr>
          <a:xfrm>
            <a:off x="1160909" y="5971263"/>
            <a:ext cx="8112076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600" dirty="0">
                <a:latin typeface="Cera PRO" panose="00000500000000000000" pitchFamily="50" charset="0"/>
                <a:ea typeface="+mn-lt"/>
                <a:cs typeface="+mn-lt"/>
              </a:rPr>
              <a:t>Сравнить качество лучшей модели на тренировочной и тестовой выборке</a:t>
            </a:r>
            <a:endParaRPr lang="ru-RU" sz="1600" dirty="0">
              <a:latin typeface="Cera PRO" panose="00000500000000000000" pitchFamily="50" charset="0"/>
            </a:endParaRPr>
          </a:p>
        </p:txBody>
      </p:sp>
      <p:sp>
        <p:nvSpPr>
          <p:cNvPr id="109" name="Google Shape;125;p4">
            <a:extLst>
              <a:ext uri="{FF2B5EF4-FFF2-40B4-BE49-F238E27FC236}">
                <a16:creationId xmlns:a16="http://schemas.microsoft.com/office/drawing/2014/main" id="{6CB8A43D-E2CE-4F75-8AD0-F929D0589AD3}"/>
              </a:ext>
            </a:extLst>
          </p:cNvPr>
          <p:cNvSpPr/>
          <p:nvPr/>
        </p:nvSpPr>
        <p:spPr>
          <a:xfrm>
            <a:off x="1151211" y="6436689"/>
            <a:ext cx="6217909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ru-RU" sz="1600" dirty="0">
                <a:latin typeface="Cera PRO" panose="00000500000000000000" pitchFamily="50" charset="0"/>
                <a:ea typeface="+mn-lt"/>
                <a:cs typeface="+mn-lt"/>
              </a:rPr>
              <a:t>Разработать приложение</a:t>
            </a:r>
            <a:endParaRPr lang="ru-RU" sz="1600" dirty="0">
              <a:latin typeface="Cera PRO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92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2750" y="1935879"/>
            <a:ext cx="4895849" cy="4352701"/>
          </a:xfrm>
        </p:spPr>
        <p:txBody>
          <a:bodyPr>
            <a:normAutofit fontScale="92500" lnSpcReduction="20000"/>
          </a:bodyPr>
          <a:lstStyle/>
          <a:p>
            <a:pPr marL="76200" indent="0" algn="just">
              <a:buNone/>
            </a:pPr>
            <a:r>
              <a:rPr lang="en-US" sz="2200" u="sng" dirty="0"/>
              <a:t>13 </a:t>
            </a:r>
            <a:r>
              <a:rPr lang="ru-RU" sz="2200" u="sng" dirty="0"/>
              <a:t>переменных</a:t>
            </a:r>
            <a:r>
              <a:rPr lang="ru-RU" sz="2200" dirty="0"/>
              <a:t>, из них:</a:t>
            </a:r>
          </a:p>
          <a:p>
            <a:pPr marL="533400" indent="-457200" algn="just">
              <a:buFont typeface="+mj-lt"/>
              <a:buAutoNum type="arabicPeriod"/>
            </a:pPr>
            <a:r>
              <a:rPr lang="ru-RU" sz="2200" dirty="0"/>
              <a:t>12 входных</a:t>
            </a:r>
          </a:p>
          <a:p>
            <a:pPr marL="533400" indent="-457200" algn="just">
              <a:buFont typeface="+mj-lt"/>
              <a:buAutoNum type="arabicPeriod"/>
            </a:pPr>
            <a:r>
              <a:rPr lang="ru-RU" sz="2200" dirty="0"/>
              <a:t>1 выходная</a:t>
            </a:r>
          </a:p>
          <a:p>
            <a:pPr marL="76200" indent="0" algn="just">
              <a:buNone/>
            </a:pPr>
            <a:endParaRPr lang="ru-RU" sz="2200" dirty="0"/>
          </a:p>
          <a:p>
            <a:pPr marL="533400" indent="-457200" algn="just">
              <a:buFont typeface="+mj-lt"/>
              <a:buAutoNum type="arabicPeriod"/>
            </a:pPr>
            <a:endParaRPr lang="ru-RU" sz="22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/>
              <a:t>Объем выборки </a:t>
            </a:r>
            <a:r>
              <a:rPr lang="ru-RU" sz="2400" dirty="0"/>
              <a:t>состоит из</a:t>
            </a:r>
            <a:br>
              <a:rPr lang="ru-RU" sz="2400" dirty="0"/>
            </a:br>
            <a:r>
              <a:rPr lang="en-US" sz="2400" dirty="0"/>
              <a:t>1023 </a:t>
            </a:r>
            <a:r>
              <a:rPr lang="ru-RU" sz="2400" dirty="0"/>
              <a:t>строк</a:t>
            </a:r>
            <a:r>
              <a:rPr lang="en-US" sz="2400" dirty="0"/>
              <a:t>, что является достаточным для обучения модели машинного обучения с учителем.</a:t>
            </a:r>
            <a:endParaRPr lang="ru-RU" sz="24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/>
              <a:t>Все столбцы имеют тип данных float64, кроме столбца </a:t>
            </a:r>
            <a:r>
              <a:rPr lang="ru-RU" sz="2400" dirty="0"/>
              <a:t>«</a:t>
            </a:r>
            <a:r>
              <a:rPr lang="en-US" sz="2400" dirty="0"/>
              <a:t>Угол нашивки</a:t>
            </a:r>
            <a:r>
              <a:rPr lang="ru-RU" sz="2400" dirty="0"/>
              <a:t>»</a:t>
            </a:r>
            <a:r>
              <a:rPr lang="en-US" sz="2400" dirty="0"/>
              <a:t>, который имеет тип данных int64. </a:t>
            </a:r>
            <a:endParaRPr lang="ru-RU" sz="24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dirty="0"/>
              <a:t>Пропуски в данных отсутствуют.</a:t>
            </a:r>
            <a:endParaRPr lang="ru-RU" sz="22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6CC3FE-49DC-4E57-BE64-FC71D0FE5E3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3217" y="1333690"/>
            <a:ext cx="11350503" cy="600690"/>
          </a:xfrm>
        </p:spPr>
        <p:txBody>
          <a:bodyPr>
            <a:normAutofit/>
          </a:bodyPr>
          <a:lstStyle/>
          <a:p>
            <a:r>
              <a:rPr lang="en-US" sz="2600" dirty="0"/>
              <a:t>Dataset</a:t>
            </a:r>
            <a:r>
              <a:rPr lang="ru-RU" sz="2600" dirty="0"/>
              <a:t> содержит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78" y="469293"/>
            <a:ext cx="5425789" cy="666000"/>
            <a:chOff x="1476752" y="3499669"/>
            <a:chExt cx="4674546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2" y="3499669"/>
              <a:ext cx="4674546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Разведочный анализ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0" name="Рисунок 9" descr="Изображение выглядит как текст, снимок экрана, диаграмма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F63EFACA-35DF-467A-BAD0-D9C4588B3C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6" t="131" r="-2404" b="27841"/>
          <a:stretch/>
        </p:blipFill>
        <p:spPr>
          <a:xfrm>
            <a:off x="5443641" y="1638300"/>
            <a:ext cx="6748359" cy="490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2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 dirty="0"/>
          </a:p>
        </p:txBody>
      </p:sp>
      <p:sp>
        <p:nvSpPr>
          <p:cNvPr id="9" name="Google Shape;173;p7">
            <a:extLst>
              <a:ext uri="{FF2B5EF4-FFF2-40B4-BE49-F238E27FC236}">
                <a16:creationId xmlns:a16="http://schemas.microsoft.com/office/drawing/2014/main" id="{A67C8FEC-09C6-468D-9E95-239BC9E9DFA0}"/>
              </a:ext>
            </a:extLst>
          </p:cNvPr>
          <p:cNvSpPr txBox="1"/>
          <p:nvPr/>
        </p:nvSpPr>
        <p:spPr>
          <a:xfrm>
            <a:off x="273628" y="1414996"/>
            <a:ext cx="11686399" cy="885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lvl="0">
              <a:lnSpc>
                <a:spcPct val="90000"/>
              </a:lnSpc>
              <a:buSzPts val="2700"/>
            </a:pPr>
            <a:r>
              <a:rPr lang="ru-RU" sz="2200" dirty="0">
                <a:solidFill>
                  <a:srgbClr val="272727"/>
                </a:solidFill>
                <a:latin typeface="+mn-lt"/>
                <a:ea typeface="Open Sans"/>
                <a:cs typeface="ALS Sector Regular" panose="02000000000000000000" pitchFamily="2" charset="0"/>
                <a:sym typeface="Open Sans"/>
              </a:rPr>
              <a:t>Гистограммы всех признаков за исключением одного имеют нормальное распределение.  Количество выбросов невелико. 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80" y="469293"/>
            <a:ext cx="5334770" cy="666000"/>
            <a:chOff x="1476753" y="3499669"/>
            <a:chExt cx="7212769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7212769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Разведочный анализ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8540050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1" name="Рисунок 10" descr="Изображение выглядит как шаблон, Симметрия, текст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6C295962-3442-4FCD-A447-536466AFAB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333" b="15727"/>
          <a:stretch/>
        </p:blipFill>
        <p:spPr>
          <a:xfrm>
            <a:off x="6876437" y="1977890"/>
            <a:ext cx="4052239" cy="4593788"/>
          </a:xfrm>
          <a:custGeom>
            <a:avLst/>
            <a:gdLst/>
            <a:ahLst/>
            <a:cxnLst/>
            <a:rect l="l" t="t" r="r" b="b"/>
            <a:pathLst>
              <a:path w="4052199" h="6858000">
                <a:moveTo>
                  <a:pt x="25603" y="0"/>
                </a:moveTo>
                <a:lnTo>
                  <a:pt x="4052199" y="0"/>
                </a:lnTo>
                <a:lnTo>
                  <a:pt x="4052199" y="6858000"/>
                </a:lnTo>
                <a:lnTo>
                  <a:pt x="28079" y="6858000"/>
                </a:lnTo>
                <a:lnTo>
                  <a:pt x="37459" y="6497135"/>
                </a:lnTo>
                <a:cubicBezTo>
                  <a:pt x="37586" y="6492050"/>
                  <a:pt x="38603" y="6487092"/>
                  <a:pt x="38603" y="6482007"/>
                </a:cubicBezTo>
                <a:cubicBezTo>
                  <a:pt x="47502" y="6367973"/>
                  <a:pt x="52587" y="6253939"/>
                  <a:pt x="18135" y="6142702"/>
                </a:cubicBezTo>
                <a:cubicBezTo>
                  <a:pt x="15084" y="6132214"/>
                  <a:pt x="13495" y="6121344"/>
                  <a:pt x="13432" y="6110411"/>
                </a:cubicBezTo>
                <a:cubicBezTo>
                  <a:pt x="11690" y="6013324"/>
                  <a:pt x="15936" y="5916236"/>
                  <a:pt x="26145" y="5819669"/>
                </a:cubicBezTo>
                <a:cubicBezTo>
                  <a:pt x="31229" y="5760555"/>
                  <a:pt x="26017" y="5700423"/>
                  <a:pt x="42926" y="5641690"/>
                </a:cubicBezTo>
                <a:cubicBezTo>
                  <a:pt x="50337" y="5612565"/>
                  <a:pt x="54595" y="5582728"/>
                  <a:pt x="55638" y="5552700"/>
                </a:cubicBezTo>
                <a:cubicBezTo>
                  <a:pt x="60087" y="5479983"/>
                  <a:pt x="38603" y="5411588"/>
                  <a:pt x="18263" y="5343066"/>
                </a:cubicBezTo>
                <a:cubicBezTo>
                  <a:pt x="7456" y="5306707"/>
                  <a:pt x="-5384" y="5269459"/>
                  <a:pt x="2372" y="5231320"/>
                </a:cubicBezTo>
                <a:cubicBezTo>
                  <a:pt x="16076" y="5173655"/>
                  <a:pt x="23920" y="5114744"/>
                  <a:pt x="25763" y="5055502"/>
                </a:cubicBezTo>
                <a:cubicBezTo>
                  <a:pt x="25635" y="5012660"/>
                  <a:pt x="15338" y="4970962"/>
                  <a:pt x="18898" y="4928374"/>
                </a:cubicBezTo>
                <a:cubicBezTo>
                  <a:pt x="27073" y="4845715"/>
                  <a:pt x="29157" y="4762561"/>
                  <a:pt x="25127" y="4679584"/>
                </a:cubicBezTo>
                <a:cubicBezTo>
                  <a:pt x="25077" y="4646429"/>
                  <a:pt x="28776" y="4613376"/>
                  <a:pt x="36187" y="4581060"/>
                </a:cubicBezTo>
                <a:cubicBezTo>
                  <a:pt x="45493" y="4524043"/>
                  <a:pt x="47464" y="4466060"/>
                  <a:pt x="42036" y="4408547"/>
                </a:cubicBezTo>
                <a:cubicBezTo>
                  <a:pt x="36060" y="4341932"/>
                  <a:pt x="18263" y="4276334"/>
                  <a:pt x="13685" y="4209719"/>
                </a:cubicBezTo>
                <a:cubicBezTo>
                  <a:pt x="6694" y="4099371"/>
                  <a:pt x="16610" y="3989024"/>
                  <a:pt x="26398" y="3879186"/>
                </a:cubicBezTo>
                <a:cubicBezTo>
                  <a:pt x="34026" y="3808731"/>
                  <a:pt x="36060" y="3737781"/>
                  <a:pt x="32501" y="3667009"/>
                </a:cubicBezTo>
                <a:cubicBezTo>
                  <a:pt x="28051" y="3610818"/>
                  <a:pt x="21059" y="3554755"/>
                  <a:pt x="19788" y="3498437"/>
                </a:cubicBezTo>
                <a:cubicBezTo>
                  <a:pt x="17627" y="3398006"/>
                  <a:pt x="18390" y="3297701"/>
                  <a:pt x="24237" y="3197143"/>
                </a:cubicBezTo>
                <a:cubicBezTo>
                  <a:pt x="27162" y="3146928"/>
                  <a:pt x="32119" y="3096966"/>
                  <a:pt x="34026" y="3046242"/>
                </a:cubicBezTo>
                <a:cubicBezTo>
                  <a:pt x="35933" y="2995518"/>
                  <a:pt x="40001" y="2944413"/>
                  <a:pt x="28433" y="2894578"/>
                </a:cubicBezTo>
                <a:cubicBezTo>
                  <a:pt x="8855" y="2810038"/>
                  <a:pt x="23220" y="2725879"/>
                  <a:pt x="27415" y="2641593"/>
                </a:cubicBezTo>
                <a:cubicBezTo>
                  <a:pt x="29958" y="2589217"/>
                  <a:pt x="45214" y="2535568"/>
                  <a:pt x="31738" y="2484717"/>
                </a:cubicBezTo>
                <a:cubicBezTo>
                  <a:pt x="10507" y="2405008"/>
                  <a:pt x="24492" y="2326951"/>
                  <a:pt x="31738" y="2248513"/>
                </a:cubicBezTo>
                <a:cubicBezTo>
                  <a:pt x="40218" y="2174283"/>
                  <a:pt x="38768" y="2099252"/>
                  <a:pt x="27415" y="2025403"/>
                </a:cubicBezTo>
                <a:cubicBezTo>
                  <a:pt x="12986" y="1952165"/>
                  <a:pt x="12986" y="1876803"/>
                  <a:pt x="27415" y="1803565"/>
                </a:cubicBezTo>
                <a:cubicBezTo>
                  <a:pt x="39276" y="1743102"/>
                  <a:pt x="40598" y="1681038"/>
                  <a:pt x="31356" y="1620119"/>
                </a:cubicBezTo>
                <a:cubicBezTo>
                  <a:pt x="25127" y="1576514"/>
                  <a:pt x="13940" y="1533163"/>
                  <a:pt x="12414" y="1489558"/>
                </a:cubicBezTo>
                <a:cubicBezTo>
                  <a:pt x="9262" y="1398420"/>
                  <a:pt x="11118" y="1307167"/>
                  <a:pt x="18008" y="1216233"/>
                </a:cubicBezTo>
                <a:cubicBezTo>
                  <a:pt x="26017" y="1112496"/>
                  <a:pt x="41400" y="1009268"/>
                  <a:pt x="30721" y="904896"/>
                </a:cubicBezTo>
                <a:cubicBezTo>
                  <a:pt x="27162" y="869046"/>
                  <a:pt x="19661" y="833323"/>
                  <a:pt x="18771" y="797346"/>
                </a:cubicBezTo>
                <a:cubicBezTo>
                  <a:pt x="17118" y="730095"/>
                  <a:pt x="16737" y="663607"/>
                  <a:pt x="20169" y="593941"/>
                </a:cubicBezTo>
                <a:cubicBezTo>
                  <a:pt x="23602" y="524274"/>
                  <a:pt x="38348" y="451938"/>
                  <a:pt x="28433" y="383798"/>
                </a:cubicBezTo>
                <a:cubicBezTo>
                  <a:pt x="18516" y="315657"/>
                  <a:pt x="24873" y="248406"/>
                  <a:pt x="31229" y="181410"/>
                </a:cubicBezTo>
                <a:cubicBezTo>
                  <a:pt x="34344" y="149565"/>
                  <a:pt x="36410" y="118069"/>
                  <a:pt x="35854" y="86700"/>
                </a:cubicBezTo>
                <a:close/>
              </a:path>
            </a:pathLst>
          </a:custGeom>
        </p:spPr>
      </p:pic>
      <p:pic>
        <p:nvPicPr>
          <p:cNvPr id="12" name="Рисунок 11" descr="Изображение выглядит как шаблон, Симметрия, текст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D364D6DC-311F-4ECB-AE29-077BAA0D00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86" b="61667"/>
          <a:stretch/>
        </p:blipFill>
        <p:spPr>
          <a:xfrm>
            <a:off x="938903" y="2502868"/>
            <a:ext cx="4052239" cy="3841750"/>
          </a:xfrm>
          <a:custGeom>
            <a:avLst/>
            <a:gdLst/>
            <a:ahLst/>
            <a:cxnLst/>
            <a:rect l="l" t="t" r="r" b="b"/>
            <a:pathLst>
              <a:path w="4052199" h="6858000">
                <a:moveTo>
                  <a:pt x="25603" y="0"/>
                </a:moveTo>
                <a:lnTo>
                  <a:pt x="4052199" y="0"/>
                </a:lnTo>
                <a:lnTo>
                  <a:pt x="4052199" y="6858000"/>
                </a:lnTo>
                <a:lnTo>
                  <a:pt x="28079" y="6858000"/>
                </a:lnTo>
                <a:lnTo>
                  <a:pt x="37459" y="6497135"/>
                </a:lnTo>
                <a:cubicBezTo>
                  <a:pt x="37586" y="6492050"/>
                  <a:pt x="38603" y="6487092"/>
                  <a:pt x="38603" y="6482007"/>
                </a:cubicBezTo>
                <a:cubicBezTo>
                  <a:pt x="47502" y="6367973"/>
                  <a:pt x="52587" y="6253939"/>
                  <a:pt x="18135" y="6142702"/>
                </a:cubicBezTo>
                <a:cubicBezTo>
                  <a:pt x="15084" y="6132214"/>
                  <a:pt x="13495" y="6121344"/>
                  <a:pt x="13432" y="6110411"/>
                </a:cubicBezTo>
                <a:cubicBezTo>
                  <a:pt x="11690" y="6013324"/>
                  <a:pt x="15936" y="5916236"/>
                  <a:pt x="26145" y="5819669"/>
                </a:cubicBezTo>
                <a:cubicBezTo>
                  <a:pt x="31229" y="5760555"/>
                  <a:pt x="26017" y="5700423"/>
                  <a:pt x="42926" y="5641690"/>
                </a:cubicBezTo>
                <a:cubicBezTo>
                  <a:pt x="50337" y="5612565"/>
                  <a:pt x="54595" y="5582728"/>
                  <a:pt x="55638" y="5552700"/>
                </a:cubicBezTo>
                <a:cubicBezTo>
                  <a:pt x="60087" y="5479983"/>
                  <a:pt x="38603" y="5411588"/>
                  <a:pt x="18263" y="5343066"/>
                </a:cubicBezTo>
                <a:cubicBezTo>
                  <a:pt x="7456" y="5306707"/>
                  <a:pt x="-5384" y="5269459"/>
                  <a:pt x="2372" y="5231320"/>
                </a:cubicBezTo>
                <a:cubicBezTo>
                  <a:pt x="16076" y="5173655"/>
                  <a:pt x="23920" y="5114744"/>
                  <a:pt x="25763" y="5055502"/>
                </a:cubicBezTo>
                <a:cubicBezTo>
                  <a:pt x="25635" y="5012660"/>
                  <a:pt x="15338" y="4970962"/>
                  <a:pt x="18898" y="4928374"/>
                </a:cubicBezTo>
                <a:cubicBezTo>
                  <a:pt x="27073" y="4845715"/>
                  <a:pt x="29157" y="4762561"/>
                  <a:pt x="25127" y="4679584"/>
                </a:cubicBezTo>
                <a:cubicBezTo>
                  <a:pt x="25077" y="4646429"/>
                  <a:pt x="28776" y="4613376"/>
                  <a:pt x="36187" y="4581060"/>
                </a:cubicBezTo>
                <a:cubicBezTo>
                  <a:pt x="45493" y="4524043"/>
                  <a:pt x="47464" y="4466060"/>
                  <a:pt x="42036" y="4408547"/>
                </a:cubicBezTo>
                <a:cubicBezTo>
                  <a:pt x="36060" y="4341932"/>
                  <a:pt x="18263" y="4276334"/>
                  <a:pt x="13685" y="4209719"/>
                </a:cubicBezTo>
                <a:cubicBezTo>
                  <a:pt x="6694" y="4099371"/>
                  <a:pt x="16610" y="3989024"/>
                  <a:pt x="26398" y="3879186"/>
                </a:cubicBezTo>
                <a:cubicBezTo>
                  <a:pt x="34026" y="3808731"/>
                  <a:pt x="36060" y="3737781"/>
                  <a:pt x="32501" y="3667009"/>
                </a:cubicBezTo>
                <a:cubicBezTo>
                  <a:pt x="28051" y="3610818"/>
                  <a:pt x="21059" y="3554755"/>
                  <a:pt x="19788" y="3498437"/>
                </a:cubicBezTo>
                <a:cubicBezTo>
                  <a:pt x="17627" y="3398006"/>
                  <a:pt x="18390" y="3297701"/>
                  <a:pt x="24237" y="3197143"/>
                </a:cubicBezTo>
                <a:cubicBezTo>
                  <a:pt x="27162" y="3146928"/>
                  <a:pt x="32119" y="3096966"/>
                  <a:pt x="34026" y="3046242"/>
                </a:cubicBezTo>
                <a:cubicBezTo>
                  <a:pt x="35933" y="2995518"/>
                  <a:pt x="40001" y="2944413"/>
                  <a:pt x="28433" y="2894578"/>
                </a:cubicBezTo>
                <a:cubicBezTo>
                  <a:pt x="8855" y="2810038"/>
                  <a:pt x="23220" y="2725879"/>
                  <a:pt x="27415" y="2641593"/>
                </a:cubicBezTo>
                <a:cubicBezTo>
                  <a:pt x="29958" y="2589217"/>
                  <a:pt x="45214" y="2535568"/>
                  <a:pt x="31738" y="2484717"/>
                </a:cubicBezTo>
                <a:cubicBezTo>
                  <a:pt x="10507" y="2405008"/>
                  <a:pt x="24492" y="2326951"/>
                  <a:pt x="31738" y="2248513"/>
                </a:cubicBezTo>
                <a:cubicBezTo>
                  <a:pt x="40218" y="2174283"/>
                  <a:pt x="38768" y="2099252"/>
                  <a:pt x="27415" y="2025403"/>
                </a:cubicBezTo>
                <a:cubicBezTo>
                  <a:pt x="12986" y="1952165"/>
                  <a:pt x="12986" y="1876803"/>
                  <a:pt x="27415" y="1803565"/>
                </a:cubicBezTo>
                <a:cubicBezTo>
                  <a:pt x="39276" y="1743102"/>
                  <a:pt x="40598" y="1681038"/>
                  <a:pt x="31356" y="1620119"/>
                </a:cubicBezTo>
                <a:cubicBezTo>
                  <a:pt x="25127" y="1576514"/>
                  <a:pt x="13940" y="1533163"/>
                  <a:pt x="12414" y="1489558"/>
                </a:cubicBezTo>
                <a:cubicBezTo>
                  <a:pt x="9262" y="1398420"/>
                  <a:pt x="11118" y="1307167"/>
                  <a:pt x="18008" y="1216233"/>
                </a:cubicBezTo>
                <a:cubicBezTo>
                  <a:pt x="26017" y="1112496"/>
                  <a:pt x="41400" y="1009268"/>
                  <a:pt x="30721" y="904896"/>
                </a:cubicBezTo>
                <a:cubicBezTo>
                  <a:pt x="27162" y="869046"/>
                  <a:pt x="19661" y="833323"/>
                  <a:pt x="18771" y="797346"/>
                </a:cubicBezTo>
                <a:cubicBezTo>
                  <a:pt x="17118" y="730095"/>
                  <a:pt x="16737" y="663607"/>
                  <a:pt x="20169" y="593941"/>
                </a:cubicBezTo>
                <a:cubicBezTo>
                  <a:pt x="23602" y="524274"/>
                  <a:pt x="38348" y="451938"/>
                  <a:pt x="28433" y="383798"/>
                </a:cubicBezTo>
                <a:cubicBezTo>
                  <a:pt x="18516" y="315657"/>
                  <a:pt x="24873" y="248406"/>
                  <a:pt x="31229" y="181410"/>
                </a:cubicBezTo>
                <a:cubicBezTo>
                  <a:pt x="34344" y="149565"/>
                  <a:pt x="36410" y="118069"/>
                  <a:pt x="35854" y="8670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687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8150" y="1580886"/>
            <a:ext cx="5264150" cy="4807821"/>
          </a:xfrm>
        </p:spPr>
        <p:txBody>
          <a:bodyPr>
            <a:noAutofit/>
          </a:bodyPr>
          <a:lstStyle/>
          <a:p>
            <a:pPr marL="76200" indent="0" algn="just">
              <a:buNone/>
            </a:pPr>
            <a:endParaRPr lang="ru-RU" sz="22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200" dirty="0"/>
              <a:t>Уменьшает влияние выбросов на масштабирование данных, так как он использует минимальное и максимальное значение вместо среднего и стандартного отклонения.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200" dirty="0"/>
              <a:t>Подходит для данных с не нормальным распределением или с неизвестным распределением.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200" dirty="0"/>
              <a:t>Может улучшить производительность некоторых алгоритмов машинного обучения, которые чувствительны к разным масштабам признаков, таких как k-ближайших соседей, нейронные сети или градиентный </a:t>
            </a:r>
            <a:r>
              <a:rPr lang="ru-RU" sz="2200" dirty="0" err="1"/>
              <a:t>бустинг</a:t>
            </a:r>
            <a:r>
              <a:rPr lang="ru-RU" sz="2200" dirty="0"/>
              <a:t>.</a:t>
            </a:r>
            <a:br>
              <a:rPr lang="ru-RU" sz="2200" dirty="0"/>
            </a:br>
            <a:endParaRPr lang="ru-RU" sz="22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6CC3FE-49DC-4E57-BE64-FC71D0FE5E3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3217" y="1333690"/>
            <a:ext cx="11350503" cy="600690"/>
          </a:xfrm>
        </p:spPr>
        <p:txBody>
          <a:bodyPr>
            <a:normAutofit/>
          </a:bodyPr>
          <a:lstStyle/>
          <a:p>
            <a:r>
              <a:rPr lang="en-US" sz="2600" dirty="0" err="1"/>
              <a:t>MinMaxScaler</a:t>
            </a:r>
            <a:endParaRPr lang="en-US" sz="26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79" y="469293"/>
            <a:ext cx="4248921" cy="666000"/>
            <a:chOff x="1476752" y="3499669"/>
            <a:chExt cx="4674546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2" y="3499669"/>
              <a:ext cx="4674546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Нормализация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3" name="Объект 3">
            <a:extLst>
              <a:ext uri="{FF2B5EF4-FFF2-40B4-BE49-F238E27FC236}">
                <a16:creationId xmlns:a16="http://schemas.microsoft.com/office/drawing/2014/main" id="{D3E4792C-2686-4B33-866D-92198B924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819" y="1429614"/>
            <a:ext cx="5264150" cy="2593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009972E-E6D6-44B6-BA74-849529328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819" y="4091976"/>
            <a:ext cx="5264150" cy="259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6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0810" y="3276600"/>
            <a:ext cx="6409457" cy="2802467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ru-RU" sz="1800" dirty="0"/>
              <a:t>Коэффициент корреляции равный -1 указывает на идеальную отрицательную линейную зависимость между переменными.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1800" dirty="0"/>
              <a:t>Коэффициент корреляции равный 1 означает идеальную положительную линейную зависимость.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1800" dirty="0"/>
              <a:t>Коэффициент корреляции равный 0 указывает на отсутствие линейной зависимости между переменными.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1800" dirty="0"/>
              <a:t>В данном случае карта корреляции указывает на отсутствие линейной зависимости между всеми признаками, однако это не указывает на отсутствие корреляции в целом.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6CC3FE-49DC-4E57-BE64-FC71D0FE5E3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3218" y="1333690"/>
            <a:ext cx="3376650" cy="600690"/>
          </a:xfrm>
        </p:spPr>
        <p:txBody>
          <a:bodyPr>
            <a:normAutofit/>
          </a:bodyPr>
          <a:lstStyle/>
          <a:p>
            <a:r>
              <a:rPr lang="en-US" sz="2800" u="sng" dirty="0">
                <a:ea typeface="+mn-lt"/>
                <a:cs typeface="+mn-lt"/>
              </a:rPr>
              <a:t>Карта корреляций</a:t>
            </a:r>
            <a:endParaRPr lang="ru-RU" sz="2600" u="sng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79" y="469293"/>
            <a:ext cx="5425788" cy="666000"/>
            <a:chOff x="1476752" y="3499669"/>
            <a:chExt cx="4674546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2" y="3499669"/>
              <a:ext cx="4674546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Разведочный анализ данных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3" name="Рисунок 12" descr="Изображение выглядит как текст, снимок экрана, диаграмма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217E2F9F-C735-4DBC-AF25-3DBD3AA03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157" y="1321708"/>
            <a:ext cx="5032626" cy="5249970"/>
          </a:xfrm>
          <a:prstGeom prst="rect">
            <a:avLst/>
          </a:prstGeom>
        </p:spPr>
      </p:pic>
      <p:sp>
        <p:nvSpPr>
          <p:cNvPr id="14" name="Текст 1">
            <a:extLst>
              <a:ext uri="{FF2B5EF4-FFF2-40B4-BE49-F238E27FC236}">
                <a16:creationId xmlns:a16="http://schemas.microsoft.com/office/drawing/2014/main" id="{51C5CC04-5BCB-4816-BB0B-085297B6FD0D}"/>
              </a:ext>
            </a:extLst>
          </p:cNvPr>
          <p:cNvSpPr txBox="1">
            <a:spLocks/>
          </p:cNvSpPr>
          <p:nvPr/>
        </p:nvSpPr>
        <p:spPr>
          <a:xfrm>
            <a:off x="395133" y="1548251"/>
            <a:ext cx="6551024" cy="166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 b="0" i="0" u="none" strike="noStrike" cap="none" baseline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76200" indent="0" algn="just">
              <a:spcAft>
                <a:spcPts val="600"/>
              </a:spcAft>
              <a:buNone/>
            </a:pPr>
            <a:r>
              <a:rPr lang="ru-RU" sz="1800" dirty="0">
                <a:ea typeface="+mn-lt"/>
                <a:cs typeface="+mn-lt"/>
              </a:rPr>
              <a:t>                                                        - это визуальное представление, демонстрирующее взаимосвязи между различными переменными в наборе данных. Она отображает коэффициенты корреляции между всеми парами переменных, позволяя легко выявить и проанализировать степень их взаимосвязи.</a:t>
            </a:r>
            <a:endParaRPr lang="ru-RU" sz="1800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2297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0810" y="3276600"/>
            <a:ext cx="6565347" cy="2802467"/>
          </a:xfrm>
        </p:spPr>
        <p:txBody>
          <a:bodyPr>
            <a:no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ru-RU" sz="1800" dirty="0"/>
              <a:t>Коэффициент корреляции равный -1 указывает на идеальную отрицательную линейную зависимость между переменными.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1800" dirty="0"/>
              <a:t>Коэффициент корреляции равный 1 означает идеальную положительную линейную зависимость.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1800" dirty="0"/>
              <a:t>Коэффициент корреляции равный 0 указывает на отсутствие линейной зависимости между переменными.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1800" dirty="0"/>
              <a:t>В данном случае карта корреляции указывает на отсутствие линейной зависимости между всеми признаками, однако это не указывает на </a:t>
            </a:r>
            <a:r>
              <a:rPr lang="ru-RU" sz="1800" dirty="0" err="1"/>
              <a:t>отстутствие</a:t>
            </a:r>
            <a:r>
              <a:rPr lang="ru-RU" sz="1800" dirty="0"/>
              <a:t> корреляции в целом. 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6CC3FE-49DC-4E57-BE64-FC71D0FE5E3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3218" y="1333690"/>
            <a:ext cx="4968382" cy="600690"/>
          </a:xfrm>
        </p:spPr>
        <p:txBody>
          <a:bodyPr>
            <a:noAutofit/>
          </a:bodyPr>
          <a:lstStyle/>
          <a:p>
            <a:r>
              <a:rPr lang="ru-RU" sz="2800" u="sng" dirty="0">
                <a:ea typeface="+mn-lt"/>
                <a:cs typeface="+mn-lt"/>
              </a:rPr>
              <a:t>Попарный график рассеяния</a:t>
            </a:r>
            <a:endParaRPr lang="ru-RU" sz="2800" u="sng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07267" y="469293"/>
            <a:ext cx="5461000" cy="666000"/>
            <a:chOff x="1420453" y="3499669"/>
            <a:chExt cx="4730845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20453" y="3499669"/>
              <a:ext cx="4730845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Попарный график рассеяния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14" name="Текст 1">
            <a:extLst>
              <a:ext uri="{FF2B5EF4-FFF2-40B4-BE49-F238E27FC236}">
                <a16:creationId xmlns:a16="http://schemas.microsoft.com/office/drawing/2014/main" id="{51C5CC04-5BCB-4816-BB0B-085297B6FD0D}"/>
              </a:ext>
            </a:extLst>
          </p:cNvPr>
          <p:cNvSpPr txBox="1">
            <a:spLocks/>
          </p:cNvSpPr>
          <p:nvPr/>
        </p:nvSpPr>
        <p:spPr>
          <a:xfrm>
            <a:off x="376457" y="1490277"/>
            <a:ext cx="6551024" cy="166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 b="0" i="0" u="none" strike="noStrike" cap="none" baseline="0">
                <a:solidFill>
                  <a:srgbClr val="262626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76200" indent="0" algn="just">
              <a:spcAft>
                <a:spcPts val="600"/>
              </a:spcAft>
              <a:buNone/>
            </a:pPr>
            <a:r>
              <a:rPr lang="ru-RU" sz="1800" dirty="0">
                <a:ea typeface="+mn-lt"/>
                <a:cs typeface="+mn-lt"/>
              </a:rPr>
              <a:t>                                                                                       - это визуальное представление, позволяющее исследовать взаимосвязи между различными переменными в наборе данных. Он отображает точки данных для каждой пары переменных, что помогает выявить возможные закономерности и зависимости.</a:t>
            </a:r>
            <a:endParaRPr lang="ru-RU" sz="1800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5" name="Рисунок 14" descr="Изображение выглядит как шаблон, Симметрия, снимок экрана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C7998B5B-3A74-4359-84CF-C92574535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5810" y="1549544"/>
            <a:ext cx="4588790" cy="458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73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07267" y="469293"/>
            <a:ext cx="6333066" cy="666000"/>
            <a:chOff x="1420453" y="3499669"/>
            <a:chExt cx="4730845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20453" y="3499669"/>
              <a:ext cx="4730845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Сравнение используемых моделей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1B5A8F36-80D4-479B-B9EF-B934A14C8D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957342"/>
              </p:ext>
            </p:extLst>
          </p:nvPr>
        </p:nvGraphicFramePr>
        <p:xfrm>
          <a:off x="558782" y="1337567"/>
          <a:ext cx="11277618" cy="5371739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2187682">
                  <a:extLst>
                    <a:ext uri="{9D8B030D-6E8A-4147-A177-3AD203B41FA5}">
                      <a16:colId xmlns:a16="http://schemas.microsoft.com/office/drawing/2014/main" val="1797206321"/>
                    </a:ext>
                  </a:extLst>
                </a:gridCol>
                <a:gridCol w="4271845">
                  <a:extLst>
                    <a:ext uri="{9D8B030D-6E8A-4147-A177-3AD203B41FA5}">
                      <a16:colId xmlns:a16="http://schemas.microsoft.com/office/drawing/2014/main" val="1133658330"/>
                    </a:ext>
                  </a:extLst>
                </a:gridCol>
                <a:gridCol w="4818091">
                  <a:extLst>
                    <a:ext uri="{9D8B030D-6E8A-4147-A177-3AD203B41FA5}">
                      <a16:colId xmlns:a16="http://schemas.microsoft.com/office/drawing/2014/main" val="1099222663"/>
                    </a:ext>
                  </a:extLst>
                </a:gridCol>
              </a:tblGrid>
              <a:tr h="344137"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tx1"/>
                          </a:solidFill>
                        </a:rPr>
                        <a:t>Модель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tx1"/>
                          </a:solidFill>
                        </a:rPr>
                        <a:t>Преимущества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600" dirty="0">
                          <a:solidFill>
                            <a:schemeClr val="tx1"/>
                          </a:solidFill>
                        </a:rPr>
                        <a:t>Недостатки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268581"/>
                  </a:ext>
                </a:extLst>
              </a:tr>
              <a:tr h="686877">
                <a:tc>
                  <a:txBody>
                    <a:bodyPr/>
                    <a:lstStyle/>
                    <a:p>
                      <a:pPr algn="just"/>
                      <a:r>
                        <a:rPr lang="ru-RU" sz="1200" kern="1200">
                          <a:solidFill>
                            <a:srgbClr val="000000"/>
                          </a:solidFill>
                          <a:effectLst/>
                        </a:rPr>
                        <a:t>Полиномиальная регрессия</a:t>
                      </a:r>
                      <a:endParaRPr lang="ru-RU" sz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>
                        <a:buFont typeface="Arial" panose="020B0604020202020204" pitchFamily="34" charset="0"/>
                        <a:buNone/>
                      </a:pPr>
                      <a:r>
                        <a:rPr lang="ru-RU" sz="1200" kern="1200" dirty="0">
                          <a:solidFill>
                            <a:srgbClr val="000000"/>
                          </a:solidFill>
                          <a:effectLst/>
                        </a:rPr>
                        <a:t>Простота реализации и интерпретации</a:t>
                      </a:r>
                      <a:r>
                        <a:rPr lang="ru-RU" sz="1200" kern="1200" baseline="0" dirty="0">
                          <a:solidFill>
                            <a:srgbClr val="000000"/>
                          </a:solidFill>
                          <a:effectLst/>
                        </a:rPr>
                        <a:t>. </a:t>
                      </a:r>
                      <a:r>
                        <a:rPr lang="ru-RU" sz="1200" kern="1200" dirty="0">
                          <a:solidFill>
                            <a:srgbClr val="000000"/>
                          </a:solidFill>
                          <a:effectLst/>
                        </a:rPr>
                        <a:t>Высокая скорость обучения и прогнозирования.</a:t>
                      </a:r>
                      <a:r>
                        <a:rPr lang="ru-RU" sz="1200" kern="1200" baseline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ru-RU" sz="1200" kern="1200" dirty="0">
                          <a:solidFill>
                            <a:srgbClr val="000000"/>
                          </a:solidFill>
                          <a:effectLst/>
                        </a:rPr>
                        <a:t>Работает с небольшим количеством наблюдений</a:t>
                      </a:r>
                      <a:endParaRPr lang="ru-RU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>
                        <a:buFont typeface="Arial" panose="020B0604020202020204" pitchFamily="34" charset="0"/>
                        <a:buNone/>
                      </a:pPr>
                      <a:r>
                        <a:rPr lang="ru-RU" sz="1200" kern="1200" dirty="0">
                          <a:solidFill>
                            <a:srgbClr val="000000"/>
                          </a:solidFill>
                          <a:effectLst/>
                        </a:rPr>
                        <a:t>Чувствительность к выбросам.</a:t>
                      </a:r>
                      <a:r>
                        <a:rPr lang="ru-RU" sz="1200" kern="1200" baseline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ru-RU" sz="1200" kern="1200" dirty="0">
                          <a:solidFill>
                            <a:srgbClr val="000000"/>
                          </a:solidFill>
                          <a:effectLst/>
                        </a:rPr>
                        <a:t>Плохо работает с нелинейными данными.</a:t>
                      </a:r>
                      <a:r>
                        <a:rPr lang="ru-RU" sz="1200" kern="1200" baseline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ru-RU" sz="1200" kern="1200" dirty="0">
                          <a:solidFill>
                            <a:srgbClr val="000000"/>
                          </a:solidFill>
                          <a:effectLst/>
                        </a:rPr>
                        <a:t>Не учитывает взаимодействия между признаками</a:t>
                      </a:r>
                    </a:p>
                    <a:p>
                      <a:pPr marL="171450" indent="-171450" algn="just">
                        <a:buFont typeface="Arial" panose="020B0604020202020204" pitchFamily="34" charset="0"/>
                        <a:buChar char="•"/>
                      </a:pP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8465130"/>
                  </a:ext>
                </a:extLst>
              </a:tr>
              <a:tr h="469277">
                <a:tc>
                  <a:txBody>
                    <a:bodyPr/>
                    <a:lstStyle/>
                    <a:p>
                      <a:pPr algn="just"/>
                      <a:r>
                        <a:rPr lang="ru-RU" sz="1200" kern="1200">
                          <a:solidFill>
                            <a:srgbClr val="000000"/>
                          </a:solidFill>
                          <a:effectLst/>
                        </a:rPr>
                        <a:t>Метод опорных векторов</a:t>
                      </a:r>
                      <a:endParaRPr lang="ru-RU" sz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>
                        <a:buFont typeface="Arial" panose="020B0604020202020204" pitchFamily="34" charset="0"/>
                        <a:buNone/>
                      </a:pPr>
                      <a:r>
                        <a:rPr lang="ru-RU" sz="1200" kern="1200" dirty="0">
                          <a:solidFill>
                            <a:srgbClr val="000000"/>
                          </a:solidFill>
                          <a:effectLst/>
                        </a:rPr>
                        <a:t>Работает с большим количеством признаков.</a:t>
                      </a:r>
                      <a:r>
                        <a:rPr lang="ru-RU" sz="1200" kern="1200" baseline="0" dirty="0">
                          <a:solidFill>
                            <a:srgbClr val="000000"/>
                          </a:solidFill>
                          <a:effectLst/>
                        </a:rPr>
                        <a:t> Р</a:t>
                      </a:r>
                      <a:r>
                        <a:rPr lang="ru-RU" sz="1200" kern="1200" dirty="0">
                          <a:solidFill>
                            <a:srgbClr val="000000"/>
                          </a:solidFill>
                          <a:effectLst/>
                        </a:rPr>
                        <a:t>аботает с нелинейными данными.</a:t>
                      </a:r>
                      <a:r>
                        <a:rPr lang="ru-RU" sz="1200" kern="1200" baseline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ru-RU" sz="1200" kern="1200" dirty="0">
                          <a:solidFill>
                            <a:srgbClr val="000000"/>
                          </a:solidFill>
                          <a:effectLst/>
                        </a:rPr>
                        <a:t>Не чувствителен к выбросам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>
                        <a:buFont typeface="Arial" panose="020B0604020202020204" pitchFamily="34" charset="0"/>
                        <a:buNone/>
                      </a:pPr>
                      <a:r>
                        <a:rPr lang="ru-RU" sz="1200" kern="1200" dirty="0">
                          <a:solidFill>
                            <a:srgbClr val="000000"/>
                          </a:solidFill>
                          <a:effectLst/>
                        </a:rPr>
                        <a:t>Плохо работает с большими наборами данных.</a:t>
                      </a:r>
                      <a:r>
                        <a:rPr lang="ru-RU" sz="1200" kern="1200" baseline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ru-RU" sz="1200" kern="1200" dirty="0">
                          <a:solidFill>
                            <a:srgbClr val="000000"/>
                          </a:solidFill>
                          <a:effectLst/>
                        </a:rPr>
                        <a:t>Плохо работает с шумом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655786"/>
                  </a:ext>
                </a:extLst>
              </a:tr>
              <a:tr h="469277">
                <a:tc>
                  <a:txBody>
                    <a:bodyPr/>
                    <a:lstStyle/>
                    <a:p>
                      <a:pPr algn="just"/>
                      <a:r>
                        <a:rPr lang="ru-RU" sz="1200" kern="1200">
                          <a:solidFill>
                            <a:srgbClr val="000000"/>
                          </a:solidFill>
                          <a:effectLst/>
                        </a:rPr>
                        <a:t>Случайный лес</a:t>
                      </a:r>
                      <a:endParaRPr lang="ru-RU" sz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>
                        <a:buFont typeface="Arial" panose="020B0604020202020204" pitchFamily="34" charset="0"/>
                        <a:buNone/>
                      </a:pPr>
                      <a:r>
                        <a:rPr lang="ru-RU" sz="1200" kern="1200" dirty="0">
                          <a:solidFill>
                            <a:srgbClr val="000000"/>
                          </a:solidFill>
                          <a:effectLst/>
                        </a:rPr>
                        <a:t>Работает с большим количеством признаков.</a:t>
                      </a:r>
                      <a:r>
                        <a:rPr lang="ru-RU" sz="1200" kern="1200" baseline="0" dirty="0">
                          <a:solidFill>
                            <a:srgbClr val="000000"/>
                          </a:solidFill>
                          <a:effectLst/>
                        </a:rPr>
                        <a:t> Р</a:t>
                      </a:r>
                      <a:r>
                        <a:rPr lang="ru-RU" sz="1200" kern="1200" dirty="0">
                          <a:solidFill>
                            <a:srgbClr val="000000"/>
                          </a:solidFill>
                          <a:effectLst/>
                        </a:rPr>
                        <a:t>аботает с нелинейными данными.</a:t>
                      </a:r>
                      <a:r>
                        <a:rPr lang="ru-RU" sz="1200" kern="1200" baseline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ru-RU" sz="1200" kern="1200" dirty="0">
                          <a:solidFill>
                            <a:srgbClr val="000000"/>
                          </a:solidFill>
                          <a:effectLst/>
                        </a:rPr>
                        <a:t>Не чувствителен к выбросам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>
                        <a:buFont typeface="Arial" panose="020B0604020202020204" pitchFamily="34" charset="0"/>
                        <a:buNone/>
                      </a:pPr>
                      <a:r>
                        <a:rPr lang="ru-RU" sz="1200" kern="1200" dirty="0">
                          <a:solidFill>
                            <a:srgbClr val="000000"/>
                          </a:solidFill>
                          <a:effectLst/>
                        </a:rPr>
                        <a:t>Может переобучаться если данных с </a:t>
                      </a:r>
                      <a:r>
                        <a:rPr lang="ru-RU" sz="1200" kern="1200" dirty="0" err="1">
                          <a:solidFill>
                            <a:srgbClr val="000000"/>
                          </a:solidFill>
                          <a:effectLst/>
                        </a:rPr>
                        <a:t>шумомю</a:t>
                      </a:r>
                      <a:r>
                        <a:rPr lang="ru-RU" sz="1200" kern="1200" baseline="0" dirty="0">
                          <a:solidFill>
                            <a:srgbClr val="000000"/>
                          </a:solidFill>
                          <a:effectLst/>
                        </a:rPr>
                        <a:t>. </a:t>
                      </a:r>
                      <a:r>
                        <a:rPr lang="ru-RU" sz="1200" kern="1200" dirty="0">
                          <a:solidFill>
                            <a:srgbClr val="000000"/>
                          </a:solidFill>
                          <a:effectLst/>
                        </a:rPr>
                        <a:t>Медленный при обучении на больших наборах данных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982900"/>
                  </a:ext>
                </a:extLst>
              </a:tr>
              <a:tr h="868075">
                <a:tc>
                  <a:txBody>
                    <a:bodyPr/>
                    <a:lstStyle/>
                    <a:p>
                      <a:pPr algn="just"/>
                      <a:r>
                        <a:rPr lang="ru-RU" sz="1200" kern="1200" err="1">
                          <a:solidFill>
                            <a:srgbClr val="000000"/>
                          </a:solidFill>
                          <a:effectLst/>
                        </a:rPr>
                        <a:t>CatBoost</a:t>
                      </a:r>
                      <a:endParaRPr lang="ru-RU" sz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>
                        <a:buNone/>
                      </a:pPr>
                      <a:r>
                        <a:rPr lang="ru-RU" sz="1200" u="none" strike="noStrike" kern="1200" baseline="0" noProof="0" dirty="0">
                          <a:solidFill>
                            <a:srgbClr val="000000"/>
                          </a:solidFill>
                          <a:effectLst/>
                        </a:rPr>
                        <a:t>Легко интерпретируется. Предоставляет понятные правила и объяснения предсказаний благодаря поддержке категориальных переменных и встроенной обработке признаков.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>
                        <a:buNone/>
                      </a:pPr>
                      <a:r>
                        <a:rPr lang="ru-RU" sz="1200" u="none" strike="noStrike" kern="1200" baseline="0" noProof="0" dirty="0">
                          <a:solidFill>
                            <a:srgbClr val="000000"/>
                          </a:solidFill>
                          <a:effectLst/>
                        </a:rPr>
                        <a:t>Склонен к переобучению. Несмотря на регуляризацию и усовершенствованные методы, может ухудшать качество на тестовых данных, если параметры модели не настроены оптимально.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9353953"/>
                  </a:ext>
                </a:extLst>
              </a:tr>
              <a:tr h="844699">
                <a:tc>
                  <a:txBody>
                    <a:bodyPr/>
                    <a:lstStyle/>
                    <a:p>
                      <a:pPr algn="just"/>
                      <a:r>
                        <a:rPr lang="ru-RU" sz="1200" kern="1200" err="1">
                          <a:solidFill>
                            <a:srgbClr val="000000"/>
                          </a:solidFill>
                          <a:effectLst/>
                        </a:rPr>
                        <a:t>XGBoost</a:t>
                      </a:r>
                      <a:endParaRPr lang="ru-RU" sz="1200" kern="12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>
                        <a:buNone/>
                      </a:pPr>
                      <a:r>
                        <a:rPr lang="ru-RU" sz="1200" u="none" strike="noStrike" kern="1200" baseline="0" noProof="0" dirty="0">
                          <a:solidFill>
                            <a:srgbClr val="000000"/>
                          </a:solidFill>
                          <a:effectLst/>
                        </a:rPr>
                        <a:t>Эффективен и гибок. Использует градиентный </a:t>
                      </a:r>
                      <a:r>
                        <a:rPr lang="ru-RU" sz="1200" u="none" strike="noStrike" kern="1200" baseline="0" noProof="0" dirty="0" err="1">
                          <a:solidFill>
                            <a:srgbClr val="000000"/>
                          </a:solidFill>
                          <a:effectLst/>
                        </a:rPr>
                        <a:t>бустинг</a:t>
                      </a:r>
                      <a:r>
                        <a:rPr lang="ru-RU" sz="1200" u="none" strike="noStrike" kern="1200" baseline="0" noProof="0" dirty="0">
                          <a:solidFill>
                            <a:srgbClr val="000000"/>
                          </a:solidFill>
                          <a:effectLst/>
                        </a:rPr>
                        <a:t> для создания мощных ансамблей моделей, хорошо справляется с различными типами данных и обладает высокой производительностью.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>
                        <a:buNone/>
                      </a:pPr>
                      <a:r>
                        <a:rPr lang="ru-RU" sz="1200" u="none" strike="noStrike" kern="1200" baseline="0" noProof="0" dirty="0">
                          <a:solidFill>
                            <a:srgbClr val="000000"/>
                          </a:solidFill>
                          <a:effectLst/>
                        </a:rPr>
                        <a:t>Склонен к переобучению. Хотя имеет встроенные механизмы для борьбы с переобучением, может показывать плохие результаты на новых данных, если не настроены параметры регуляризации.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1311966"/>
                  </a:ext>
                </a:extLst>
              </a:tr>
              <a:tr h="469277">
                <a:tc>
                  <a:txBody>
                    <a:bodyPr/>
                    <a:lstStyle/>
                    <a:p>
                      <a:pPr algn="just"/>
                      <a:r>
                        <a:rPr lang="ru-RU" sz="1200" kern="1200">
                          <a:solidFill>
                            <a:srgbClr val="000000"/>
                          </a:solidFill>
                          <a:effectLst/>
                        </a:rPr>
                        <a:t>К-</a:t>
                      </a:r>
                      <a:r>
                        <a:rPr lang="ru-RU" sz="1200" kern="1200" err="1">
                          <a:solidFill>
                            <a:srgbClr val="000000"/>
                          </a:solidFill>
                          <a:effectLst/>
                        </a:rPr>
                        <a:t>ближайщих</a:t>
                      </a:r>
                      <a:r>
                        <a:rPr lang="ru-RU" sz="1200" kern="1200">
                          <a:solidFill>
                            <a:srgbClr val="000000"/>
                          </a:solidFill>
                          <a:effectLst/>
                        </a:rPr>
                        <a:t> соседей</a:t>
                      </a:r>
                      <a:endParaRPr lang="ru-RU" sz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just">
                        <a:buFont typeface="Arial" panose="020B0604020202020204" pitchFamily="34" charset="0"/>
                        <a:buNone/>
                      </a:pPr>
                      <a:r>
                        <a:rPr lang="ru-RU" sz="1200" kern="1200" dirty="0">
                          <a:solidFill>
                            <a:srgbClr val="000000"/>
                          </a:solidFill>
                          <a:effectLst/>
                        </a:rPr>
                        <a:t>Не чувствителен к выбросам.</a:t>
                      </a:r>
                      <a:r>
                        <a:rPr lang="ru-RU" sz="1200" kern="1200" baseline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ru-RU" sz="1200" kern="1200" dirty="0">
                          <a:solidFill>
                            <a:srgbClr val="000000"/>
                          </a:solidFill>
                          <a:effectLst/>
                        </a:rPr>
                        <a:t>Решает задачи классификации и регрессии.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ru-RU" sz="1200" kern="1200" dirty="0">
                          <a:solidFill>
                            <a:srgbClr val="000000"/>
                          </a:solidFill>
                          <a:effectLst/>
                        </a:rPr>
                        <a:t>Медленный при обучении на больших наборах данных.</a:t>
                      </a:r>
                      <a:r>
                        <a:rPr lang="ru-RU" sz="1200" kern="1200" baseline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ru-RU" sz="1200" kern="1200" dirty="0">
                          <a:solidFill>
                            <a:srgbClr val="000000"/>
                          </a:solidFill>
                          <a:effectLst/>
                        </a:rPr>
                        <a:t>Необходимость подбирать оптимальное значение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274327"/>
                  </a:ext>
                </a:extLst>
              </a:tr>
              <a:tr h="1220120">
                <a:tc>
                  <a:txBody>
                    <a:bodyPr/>
                    <a:lstStyle/>
                    <a:p>
                      <a:pPr algn="just"/>
                      <a:r>
                        <a:rPr lang="ru-RU" sz="1200" kern="1200">
                          <a:solidFill>
                            <a:srgbClr val="000000"/>
                          </a:solidFill>
                          <a:effectLst/>
                        </a:rPr>
                        <a:t>Многослойный перцептрон </a:t>
                      </a:r>
                      <a:endParaRPr lang="ru-RU" sz="120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>
                        <a:buNone/>
                      </a:pPr>
                      <a:r>
                        <a:rPr lang="ru-RU" sz="1200" u="none" strike="noStrike" kern="1200" baseline="0" noProof="0" dirty="0">
                          <a:solidFill>
                            <a:srgbClr val="000000"/>
                          </a:solidFill>
                          <a:effectLst/>
                        </a:rPr>
                        <a:t>Гибкость и мощность. Полносвязные нейронные сети могут моделировать сложные нелинейные зависимости благодаря множеству слоев и нейронов, что позволяет эффективно работать с различными типами данных и задачами.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just">
                        <a:buNone/>
                      </a:pPr>
                      <a:r>
                        <a:rPr lang="ru-RU" sz="1200" u="none" strike="noStrike" kern="1200" baseline="0" noProof="0" dirty="0">
                          <a:solidFill>
                            <a:srgbClr val="000000"/>
                          </a:solidFill>
                          <a:effectLst/>
                        </a:rPr>
                        <a:t>Риск переобучения. Из-за большого количества параметров и способности к детализированному подгонке данных </a:t>
                      </a:r>
                      <a:r>
                        <a:rPr lang="ru-RU" sz="1200" u="none" strike="noStrike" kern="1200" baseline="0" noProof="0" dirty="0" err="1">
                          <a:solidFill>
                            <a:srgbClr val="000000"/>
                          </a:solidFill>
                          <a:effectLst/>
                        </a:rPr>
                        <a:t>полносвязные</a:t>
                      </a:r>
                      <a:r>
                        <a:rPr lang="ru-RU" sz="1200" u="none" strike="noStrike" kern="1200" baseline="0" noProof="0" dirty="0">
                          <a:solidFill>
                            <a:srgbClr val="000000"/>
                          </a:solidFill>
                          <a:effectLst/>
                        </a:rPr>
                        <a:t> сети склонны к переобучению, что может негативно сказаться на их производительности на новых, не виденных данных, если не применяется надлежащая регуляризация и техники предотвращения переобучения.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17830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025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7FD5A9C-AA57-42B9-8F69-29229E6D0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7101" y="1710194"/>
            <a:ext cx="5838899" cy="4807821"/>
          </a:xfrm>
        </p:spPr>
        <p:txBody>
          <a:bodyPr>
            <a:noAutofit/>
          </a:bodyPr>
          <a:lstStyle/>
          <a:p>
            <a:pPr marL="76200" indent="0" algn="just">
              <a:buNone/>
            </a:pPr>
            <a:endParaRPr lang="ru-RU" sz="20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000" dirty="0"/>
              <a:t>Судя по метрикам, наилучший результат оказался у модели полиномиальной регрессии с L-1 регуляризацией. L1-регуляризация, по всей видимости, считает все признаки несущественными.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000" dirty="0"/>
              <a:t>Данная модель выдает одно и то же значение для каждого случая. По всей видимости, попытки иных моделей подстроиться под неверно выученные ими правила могут дать в основном отрицательные результаты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ru-RU" sz="2000" dirty="0"/>
              <a:t>Недостаточная корреляция признаков с целевой переменной или недостаточная информативность выбранных признаков могут быть причинами таких результатов.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96CC3FE-49DC-4E57-BE64-FC71D0FE5E3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213217" y="1333690"/>
            <a:ext cx="5603383" cy="600690"/>
          </a:xfrm>
        </p:spPr>
        <p:txBody>
          <a:bodyPr>
            <a:normAutofit/>
          </a:bodyPr>
          <a:lstStyle/>
          <a:p>
            <a:r>
              <a:rPr lang="ru-RU" sz="2600" dirty="0"/>
              <a:t>Модуль упругости при растяжении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167879" y="469293"/>
            <a:ext cx="4511388" cy="666000"/>
            <a:chOff x="1476752" y="3499669"/>
            <a:chExt cx="4674546" cy="666000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2" y="3499669"/>
              <a:ext cx="4674546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Тестирование модели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5" name="Рисунок 14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EA9470C2-15E6-489F-97A2-6637228F3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775" y="1934380"/>
            <a:ext cx="5581650" cy="1400175"/>
          </a:xfrm>
          <a:prstGeom prst="rect">
            <a:avLst/>
          </a:prstGeom>
        </p:spPr>
      </p:pic>
      <p:pic>
        <p:nvPicPr>
          <p:cNvPr id="16" name="Рисунок 15" descr="Изображение выглядит как линия, диаграмма, типография&#10;&#10;Автоматически созданное описание">
            <a:extLst>
              <a:ext uri="{FF2B5EF4-FFF2-40B4-BE49-F238E27FC236}">
                <a16:creationId xmlns:a16="http://schemas.microsoft.com/office/drawing/2014/main" id="{D6B7E275-1F7D-44D0-82B3-C0831AF2F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060" y="3823304"/>
            <a:ext cx="5598265" cy="239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3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1311</TotalTime>
  <Words>1179</Words>
  <Application>Microsoft Office PowerPoint</Application>
  <PresentationFormat>Широкоэкранный</PresentationFormat>
  <Paragraphs>138</Paragraphs>
  <Slides>16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5" baseType="lpstr">
      <vt:lpstr>ALS Sector Regular</vt:lpstr>
      <vt:lpstr>Cera PRO</vt:lpstr>
      <vt:lpstr>Calibri</vt:lpstr>
      <vt:lpstr>Arial</vt:lpstr>
      <vt:lpstr>ALS Sector Bold</vt:lpstr>
      <vt:lpstr>Roboto Black</vt:lpstr>
      <vt:lpstr>Noto Sans Symbols</vt:lpstr>
      <vt:lpstr>Open Sans</vt:lpstr>
      <vt:lpstr>If,kjyVUNE_28012021</vt:lpstr>
      <vt:lpstr>Прогнозирование конечных свойств новых материалов (композиционных материалов). 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Шевардаев Максим Александрович</cp:lastModifiedBy>
  <cp:revision>117</cp:revision>
  <dcterms:created xsi:type="dcterms:W3CDTF">2021-02-24T09:03:25Z</dcterms:created>
  <dcterms:modified xsi:type="dcterms:W3CDTF">2024-12-24T00:34:47Z</dcterms:modified>
</cp:coreProperties>
</file>